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5143500" type="screen16x9"/>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Excellent</c:v>
                </c:pt>
              </c:strCache>
            </c:strRef>
          </c:tx>
          <c:spPr>
            <a:solidFill>
              <a:srgbClr val="00BF6F"/>
            </a:solidFill>
          </c:spPr>
          <c:invertIfNegative val="0"/>
          <c:cat>
            <c:strRef>
              <c:f>Sheet1!$A$2:$A$6</c:f>
              <c:strCache>
                <c:ptCount val="5"/>
                <c:pt idx="0">
                  <c:v>Community events and activities</c:v>
                </c:pt>
                <c:pt idx="1">
                  <c:v>Leisure spaces and opportunities</c:v>
                </c:pt>
                <c:pt idx="2">
                  <c:v>Facilities and services provision</c:v>
                </c:pt>
                <c:pt idx="3">
                  <c:v>Housing range and choice</c:v>
                </c:pt>
                <c:pt idx="4">
                  <c:v>Local job opportunities</c:v>
                </c:pt>
              </c:strCache>
            </c:strRef>
          </c:cat>
          <c:val>
            <c:numRef>
              <c:f>Sheet1!$B$2:$B$6</c:f>
              <c:numCache>
                <c:formatCode>0.00%</c:formatCode>
                <c:ptCount val="5"/>
                <c:pt idx="0">
                  <c:v>0.29499999999999998</c:v>
                </c:pt>
                <c:pt idx="1">
                  <c:v>2.92E-2</c:v>
                </c:pt>
                <c:pt idx="2">
                  <c:v>2.1899999999999999E-2</c:v>
                </c:pt>
                <c:pt idx="3">
                  <c:v>3.6499999999999998E-2</c:v>
                </c:pt>
                <c:pt idx="4">
                  <c:v>1.47E-2</c:v>
                </c:pt>
              </c:numCache>
            </c:numRef>
          </c:val>
          <c:extLst>
            <c:ext xmlns:c16="http://schemas.microsoft.com/office/drawing/2014/chart" uri="{C3380CC4-5D6E-409C-BE32-E72D297353CC}">
              <c16:uniqueId val="{00000000-B1B4-4BF5-B9A9-B92B23B7C139}"/>
            </c:ext>
          </c:extLst>
        </c:ser>
        <c:ser>
          <c:idx val="1"/>
          <c:order val="1"/>
          <c:tx>
            <c:strRef>
              <c:f>Sheet1!$C$1</c:f>
              <c:strCache>
                <c:ptCount val="1"/>
                <c:pt idx="0">
                  <c:v>Good</c:v>
                </c:pt>
              </c:strCache>
            </c:strRef>
          </c:tx>
          <c:spPr>
            <a:solidFill>
              <a:srgbClr val="507CB6"/>
            </a:solidFill>
          </c:spPr>
          <c:invertIfNegative val="0"/>
          <c:cat>
            <c:strRef>
              <c:f>Sheet1!$A$2:$A$6</c:f>
              <c:strCache>
                <c:ptCount val="5"/>
                <c:pt idx="0">
                  <c:v>Community events and activities</c:v>
                </c:pt>
                <c:pt idx="1">
                  <c:v>Leisure spaces and opportunities</c:v>
                </c:pt>
                <c:pt idx="2">
                  <c:v>Facilities and services provision</c:v>
                </c:pt>
                <c:pt idx="3">
                  <c:v>Housing range and choice</c:v>
                </c:pt>
                <c:pt idx="4">
                  <c:v>Local job opportunities</c:v>
                </c:pt>
              </c:strCache>
            </c:strRef>
          </c:cat>
          <c:val>
            <c:numRef>
              <c:f>Sheet1!$C$2:$C$6</c:f>
              <c:numCache>
                <c:formatCode>0.00%</c:formatCode>
                <c:ptCount val="5"/>
                <c:pt idx="0">
                  <c:v>0.53959999999999997</c:v>
                </c:pt>
                <c:pt idx="1">
                  <c:v>0.48909999999999998</c:v>
                </c:pt>
                <c:pt idx="2">
                  <c:v>0.38690000000000002</c:v>
                </c:pt>
                <c:pt idx="3">
                  <c:v>0.2409</c:v>
                </c:pt>
                <c:pt idx="4">
                  <c:v>8.09E-2</c:v>
                </c:pt>
              </c:numCache>
            </c:numRef>
          </c:val>
          <c:extLst>
            <c:ext xmlns:c16="http://schemas.microsoft.com/office/drawing/2014/chart" uri="{C3380CC4-5D6E-409C-BE32-E72D297353CC}">
              <c16:uniqueId val="{00000001-B1B4-4BF5-B9A9-B92B23B7C139}"/>
            </c:ext>
          </c:extLst>
        </c:ser>
        <c:ser>
          <c:idx val="2"/>
          <c:order val="2"/>
          <c:tx>
            <c:strRef>
              <c:f>Sheet1!$D$1</c:f>
              <c:strCache>
                <c:ptCount val="1"/>
                <c:pt idx="0">
                  <c:v>Fair</c:v>
                </c:pt>
              </c:strCache>
            </c:strRef>
          </c:tx>
          <c:spPr>
            <a:solidFill>
              <a:srgbClr val="F9BE00"/>
            </a:solidFill>
          </c:spPr>
          <c:invertIfNegative val="0"/>
          <c:cat>
            <c:strRef>
              <c:f>Sheet1!$A$2:$A$6</c:f>
              <c:strCache>
                <c:ptCount val="5"/>
                <c:pt idx="0">
                  <c:v>Community events and activities</c:v>
                </c:pt>
                <c:pt idx="1">
                  <c:v>Leisure spaces and opportunities</c:v>
                </c:pt>
                <c:pt idx="2">
                  <c:v>Facilities and services provision</c:v>
                </c:pt>
                <c:pt idx="3">
                  <c:v>Housing range and choice</c:v>
                </c:pt>
                <c:pt idx="4">
                  <c:v>Local job opportunities</c:v>
                </c:pt>
              </c:strCache>
            </c:strRef>
          </c:cat>
          <c:val>
            <c:numRef>
              <c:f>Sheet1!$D$2:$D$6</c:f>
              <c:numCache>
                <c:formatCode>0.00%</c:formatCode>
                <c:ptCount val="5"/>
                <c:pt idx="0">
                  <c:v>0.1583</c:v>
                </c:pt>
                <c:pt idx="1">
                  <c:v>0.37959999999999999</c:v>
                </c:pt>
                <c:pt idx="2">
                  <c:v>0.47449999999999998</c:v>
                </c:pt>
                <c:pt idx="3">
                  <c:v>0.49640000000000001</c:v>
                </c:pt>
                <c:pt idx="4">
                  <c:v>0.40439999999999998</c:v>
                </c:pt>
              </c:numCache>
            </c:numRef>
          </c:val>
          <c:extLst>
            <c:ext xmlns:c16="http://schemas.microsoft.com/office/drawing/2014/chart" uri="{C3380CC4-5D6E-409C-BE32-E72D297353CC}">
              <c16:uniqueId val="{00000002-B1B4-4BF5-B9A9-B92B23B7C139}"/>
            </c:ext>
          </c:extLst>
        </c:ser>
        <c:ser>
          <c:idx val="3"/>
          <c:order val="3"/>
          <c:tx>
            <c:strRef>
              <c:f>Sheet1!$E$1</c:f>
              <c:strCache>
                <c:ptCount val="1"/>
                <c:pt idx="0">
                  <c:v>Poor</c:v>
                </c:pt>
              </c:strCache>
            </c:strRef>
          </c:tx>
          <c:spPr>
            <a:solidFill>
              <a:srgbClr val="6BC8CD"/>
            </a:solidFill>
          </c:spPr>
          <c:invertIfNegative val="0"/>
          <c:cat>
            <c:strRef>
              <c:f>Sheet1!$A$2:$A$6</c:f>
              <c:strCache>
                <c:ptCount val="5"/>
                <c:pt idx="0">
                  <c:v>Community events and activities</c:v>
                </c:pt>
                <c:pt idx="1">
                  <c:v>Leisure spaces and opportunities</c:v>
                </c:pt>
                <c:pt idx="2">
                  <c:v>Facilities and services provision</c:v>
                </c:pt>
                <c:pt idx="3">
                  <c:v>Housing range and choice</c:v>
                </c:pt>
                <c:pt idx="4">
                  <c:v>Local job opportunities</c:v>
                </c:pt>
              </c:strCache>
            </c:strRef>
          </c:cat>
          <c:val>
            <c:numRef>
              <c:f>Sheet1!$E$2:$E$6</c:f>
              <c:numCache>
                <c:formatCode>0.00%</c:formatCode>
                <c:ptCount val="5"/>
                <c:pt idx="0">
                  <c:v>7.1999999999999998E-3</c:v>
                </c:pt>
                <c:pt idx="1">
                  <c:v>0.1022</c:v>
                </c:pt>
                <c:pt idx="2">
                  <c:v>0.1095</c:v>
                </c:pt>
                <c:pt idx="3">
                  <c:v>0.2044</c:v>
                </c:pt>
                <c:pt idx="4">
                  <c:v>0.4118</c:v>
                </c:pt>
              </c:numCache>
            </c:numRef>
          </c:val>
          <c:extLst>
            <c:ext xmlns:c16="http://schemas.microsoft.com/office/drawing/2014/chart" uri="{C3380CC4-5D6E-409C-BE32-E72D297353CC}">
              <c16:uniqueId val="{00000003-B1B4-4BF5-B9A9-B92B23B7C139}"/>
            </c:ext>
          </c:extLst>
        </c:ser>
        <c:ser>
          <c:idx val="4"/>
          <c:order val="4"/>
          <c:tx>
            <c:strRef>
              <c:f>Sheet1!$F$1</c:f>
              <c:strCache>
                <c:ptCount val="1"/>
                <c:pt idx="0">
                  <c:v>Very Poor</c:v>
                </c:pt>
              </c:strCache>
            </c:strRef>
          </c:tx>
          <c:spPr>
            <a:solidFill>
              <a:srgbClr val="FF8B4F"/>
            </a:solidFill>
          </c:spPr>
          <c:invertIfNegative val="0"/>
          <c:cat>
            <c:strRef>
              <c:f>Sheet1!$A$2:$A$6</c:f>
              <c:strCache>
                <c:ptCount val="5"/>
                <c:pt idx="0">
                  <c:v>Community events and activities</c:v>
                </c:pt>
                <c:pt idx="1">
                  <c:v>Leisure spaces and opportunities</c:v>
                </c:pt>
                <c:pt idx="2">
                  <c:v>Facilities and services provision</c:v>
                </c:pt>
                <c:pt idx="3">
                  <c:v>Housing range and choice</c:v>
                </c:pt>
                <c:pt idx="4">
                  <c:v>Local job opportunities</c:v>
                </c:pt>
              </c:strCache>
            </c:strRef>
          </c:cat>
          <c:val>
            <c:numRef>
              <c:f>Sheet1!$F$2:$F$6</c:f>
              <c:numCache>
                <c:formatCode>0.00%</c:formatCode>
                <c:ptCount val="5"/>
                <c:pt idx="0">
                  <c:v>0</c:v>
                </c:pt>
                <c:pt idx="1">
                  <c:v>0</c:v>
                </c:pt>
                <c:pt idx="2">
                  <c:v>7.3000000000000001E-3</c:v>
                </c:pt>
                <c:pt idx="3">
                  <c:v>2.1899999999999999E-2</c:v>
                </c:pt>
                <c:pt idx="4">
                  <c:v>8.8200000000000001E-2</c:v>
                </c:pt>
              </c:numCache>
            </c:numRef>
          </c:val>
          <c:extLst>
            <c:ext xmlns:c16="http://schemas.microsoft.com/office/drawing/2014/chart" uri="{C3380CC4-5D6E-409C-BE32-E72D297353CC}">
              <c16:uniqueId val="{00000004-B1B4-4BF5-B9A9-B92B23B7C139}"/>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500A-4F93-8778-4E2907F8A074}"/>
              </c:ext>
            </c:extLst>
          </c:dPt>
          <c:dPt>
            <c:idx val="1"/>
            <c:invertIfNegative val="0"/>
            <c:bubble3D val="0"/>
            <c:spPr>
              <a:solidFill>
                <a:srgbClr val="507CB6"/>
              </a:solidFill>
              <a:ln w="0">
                <a:noFill/>
              </a:ln>
            </c:spPr>
            <c:extLst>
              <c:ext xmlns:c16="http://schemas.microsoft.com/office/drawing/2014/chart" uri="{C3380CC4-5D6E-409C-BE32-E72D297353CC}">
                <c16:uniqueId val="{00000003-500A-4F93-8778-4E2907F8A074}"/>
              </c:ext>
            </c:extLst>
          </c:dPt>
          <c:dPt>
            <c:idx val="2"/>
            <c:invertIfNegative val="0"/>
            <c:bubble3D val="0"/>
            <c:spPr>
              <a:solidFill>
                <a:srgbClr val="F9BE00"/>
              </a:solidFill>
              <a:ln w="0">
                <a:noFill/>
              </a:ln>
            </c:spPr>
            <c:extLst>
              <c:ext xmlns:c16="http://schemas.microsoft.com/office/drawing/2014/chart" uri="{C3380CC4-5D6E-409C-BE32-E72D297353CC}">
                <c16:uniqueId val="{00000005-500A-4F93-8778-4E2907F8A074}"/>
              </c:ext>
            </c:extLst>
          </c:dPt>
          <c:cat>
            <c:strRef>
              <c:f>Sheet1!$A$2:$A$4</c:f>
              <c:strCache>
                <c:ptCount val="3"/>
                <c:pt idx="0">
                  <c:v>Yes</c:v>
                </c:pt>
                <c:pt idx="1">
                  <c:v>No</c:v>
                </c:pt>
                <c:pt idx="2">
                  <c:v>Unsure</c:v>
                </c:pt>
              </c:strCache>
            </c:strRef>
          </c:cat>
          <c:val>
            <c:numRef>
              <c:f>Sheet1!$B$2:$B$4</c:f>
              <c:numCache>
                <c:formatCode>0.00%</c:formatCode>
                <c:ptCount val="3"/>
                <c:pt idx="0">
                  <c:v>0.50790000000000002</c:v>
                </c:pt>
                <c:pt idx="1">
                  <c:v>0.17460000000000001</c:v>
                </c:pt>
                <c:pt idx="2">
                  <c:v>0.3175</c:v>
                </c:pt>
              </c:numCache>
            </c:numRef>
          </c:val>
          <c:extLst>
            <c:ext xmlns:c16="http://schemas.microsoft.com/office/drawing/2014/chart" uri="{C3380CC4-5D6E-409C-BE32-E72D297353CC}">
              <c16:uniqueId val="{00000006-500A-4F93-8778-4E2907F8A074}"/>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cat>
            <c:strRef>
              <c:f>Sheet1!$A$2:$A$7</c:f>
              <c:strCache>
                <c:ptCount val="6"/>
                <c:pt idx="0">
                  <c:v>Drainage / surface water run-off</c:v>
                </c:pt>
                <c:pt idx="1">
                  <c:v>Light pollution</c:v>
                </c:pt>
                <c:pt idx="2">
                  <c:v>Traffic noise</c:v>
                </c:pt>
                <c:pt idx="3">
                  <c:v>Water quality</c:v>
                </c:pt>
                <c:pt idx="4">
                  <c:v>Air quality</c:v>
                </c:pt>
                <c:pt idx="5">
                  <c:v>Other noises (please describe)</c:v>
                </c:pt>
              </c:strCache>
            </c:strRef>
          </c:cat>
          <c:val>
            <c:numRef>
              <c:f>Sheet1!$B$2:$B$7</c:f>
              <c:numCache>
                <c:formatCode>0.00%</c:formatCode>
                <c:ptCount val="6"/>
                <c:pt idx="0">
                  <c:v>0.70679999999999998</c:v>
                </c:pt>
                <c:pt idx="1">
                  <c:v>0.39389999999999997</c:v>
                </c:pt>
                <c:pt idx="2">
                  <c:v>0.30830000000000002</c:v>
                </c:pt>
                <c:pt idx="3">
                  <c:v>0.26719999999999999</c:v>
                </c:pt>
                <c:pt idx="4">
                  <c:v>0.186</c:v>
                </c:pt>
                <c:pt idx="5">
                  <c:v>0.20749999999999999</c:v>
                </c:pt>
              </c:numCache>
            </c:numRef>
          </c:val>
          <c:extLst>
            <c:ext xmlns:c16="http://schemas.microsoft.com/office/drawing/2014/chart" uri="{C3380CC4-5D6E-409C-BE32-E72D297353CC}">
              <c16:uniqueId val="{00000000-C4A0-4C58-BDEC-08F45E60E89F}"/>
            </c:ext>
          </c:extLst>
        </c:ser>
        <c:ser>
          <c:idx val="1"/>
          <c:order val="1"/>
          <c:tx>
            <c:strRef>
              <c:f>Sheet1!$C$1</c:f>
              <c:strCache>
                <c:ptCount val="1"/>
                <c:pt idx="0">
                  <c:v>No</c:v>
                </c:pt>
              </c:strCache>
            </c:strRef>
          </c:tx>
          <c:spPr>
            <a:solidFill>
              <a:srgbClr val="507CB6"/>
            </a:solidFill>
          </c:spPr>
          <c:invertIfNegative val="0"/>
          <c:cat>
            <c:strRef>
              <c:f>Sheet1!$A$2:$A$7</c:f>
              <c:strCache>
                <c:ptCount val="6"/>
                <c:pt idx="0">
                  <c:v>Drainage / surface water run-off</c:v>
                </c:pt>
                <c:pt idx="1">
                  <c:v>Light pollution</c:v>
                </c:pt>
                <c:pt idx="2">
                  <c:v>Traffic noise</c:v>
                </c:pt>
                <c:pt idx="3">
                  <c:v>Water quality</c:v>
                </c:pt>
                <c:pt idx="4">
                  <c:v>Air quality</c:v>
                </c:pt>
                <c:pt idx="5">
                  <c:v>Other noises (please describe)</c:v>
                </c:pt>
              </c:strCache>
            </c:strRef>
          </c:cat>
          <c:val>
            <c:numRef>
              <c:f>Sheet1!$C$2:$C$7</c:f>
              <c:numCache>
                <c:formatCode>0.00%</c:formatCode>
                <c:ptCount val="6"/>
                <c:pt idx="0">
                  <c:v>0.29320000000000002</c:v>
                </c:pt>
                <c:pt idx="1">
                  <c:v>0.56820000000000004</c:v>
                </c:pt>
                <c:pt idx="2">
                  <c:v>0.65410000000000001</c:v>
                </c:pt>
                <c:pt idx="3">
                  <c:v>0.70989999999999998</c:v>
                </c:pt>
                <c:pt idx="4">
                  <c:v>0.79069999999999996</c:v>
                </c:pt>
                <c:pt idx="5">
                  <c:v>0.64149999999999996</c:v>
                </c:pt>
              </c:numCache>
            </c:numRef>
          </c:val>
          <c:extLst>
            <c:ext xmlns:c16="http://schemas.microsoft.com/office/drawing/2014/chart" uri="{C3380CC4-5D6E-409C-BE32-E72D297353CC}">
              <c16:uniqueId val="{00000001-C4A0-4C58-BDEC-08F45E60E89F}"/>
            </c:ext>
          </c:extLst>
        </c:ser>
        <c:ser>
          <c:idx val="2"/>
          <c:order val="2"/>
          <c:tx>
            <c:strRef>
              <c:f>Sheet1!$D$1</c:f>
              <c:strCache>
                <c:ptCount val="1"/>
                <c:pt idx="0">
                  <c:v>Not Applicable</c:v>
                </c:pt>
              </c:strCache>
            </c:strRef>
          </c:tx>
          <c:spPr>
            <a:solidFill>
              <a:srgbClr val="F9BE00"/>
            </a:solidFill>
          </c:spPr>
          <c:invertIfNegative val="0"/>
          <c:cat>
            <c:strRef>
              <c:f>Sheet1!$A$2:$A$7</c:f>
              <c:strCache>
                <c:ptCount val="6"/>
                <c:pt idx="0">
                  <c:v>Drainage / surface water run-off</c:v>
                </c:pt>
                <c:pt idx="1">
                  <c:v>Light pollution</c:v>
                </c:pt>
                <c:pt idx="2">
                  <c:v>Traffic noise</c:v>
                </c:pt>
                <c:pt idx="3">
                  <c:v>Water quality</c:v>
                </c:pt>
                <c:pt idx="4">
                  <c:v>Air quality</c:v>
                </c:pt>
                <c:pt idx="5">
                  <c:v>Other noises (please describe)</c:v>
                </c:pt>
              </c:strCache>
            </c:strRef>
          </c:cat>
          <c:val>
            <c:numRef>
              <c:f>Sheet1!$D$2:$D$7</c:f>
              <c:numCache>
                <c:formatCode>0.00%</c:formatCode>
                <c:ptCount val="6"/>
                <c:pt idx="0">
                  <c:v>0</c:v>
                </c:pt>
                <c:pt idx="1">
                  <c:v>3.7900000000000003E-2</c:v>
                </c:pt>
                <c:pt idx="2">
                  <c:v>3.7600000000000001E-2</c:v>
                </c:pt>
                <c:pt idx="3">
                  <c:v>2.29E-2</c:v>
                </c:pt>
                <c:pt idx="4">
                  <c:v>2.3300000000000001E-2</c:v>
                </c:pt>
                <c:pt idx="5">
                  <c:v>0.15090000000000001</c:v>
                </c:pt>
              </c:numCache>
            </c:numRef>
          </c:val>
          <c:extLst>
            <c:ext xmlns:c16="http://schemas.microsoft.com/office/drawing/2014/chart" uri="{C3380CC4-5D6E-409C-BE32-E72D297353CC}">
              <c16:uniqueId val="{00000002-C4A0-4C58-BDEC-08F45E60E89F}"/>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cat>
            <c:strRef>
              <c:f>Sheet1!$A$2:$A$11</c:f>
              <c:strCache>
                <c:ptCount val="10"/>
                <c:pt idx="0">
                  <c:v>Road maintenance</c:v>
                </c:pt>
                <c:pt idx="1">
                  <c:v>Footways in the village alongside the main road</c:v>
                </c:pt>
                <c:pt idx="2">
                  <c:v>Measures to improve pedestrian safety</c:v>
                </c:pt>
                <c:pt idx="3">
                  <c:v>Vehicle speeds through the village on the A371</c:v>
                </c:pt>
                <c:pt idx="4">
                  <c:v>HGV traffic</c:v>
                </c:pt>
                <c:pt idx="5">
                  <c:v>Public parking in the village</c:v>
                </c:pt>
                <c:pt idx="6">
                  <c:v>Cycleways and routes</c:v>
                </c:pt>
                <c:pt idx="7">
                  <c:v>Vehicle speeds in the village other than on the A371</c:v>
                </c:pt>
                <c:pt idx="8">
                  <c:v>Other traffic issues, please explain below</c:v>
                </c:pt>
                <c:pt idx="9">
                  <c:v>Other footways in the village</c:v>
                </c:pt>
              </c:strCache>
            </c:strRef>
          </c:cat>
          <c:val>
            <c:numRef>
              <c:f>Sheet1!$B$2:$B$11</c:f>
              <c:numCache>
                <c:formatCode>0.00%</c:formatCode>
                <c:ptCount val="10"/>
                <c:pt idx="0">
                  <c:v>0.87790000000000001</c:v>
                </c:pt>
                <c:pt idx="1">
                  <c:v>0.79390000000000005</c:v>
                </c:pt>
                <c:pt idx="2">
                  <c:v>0.8125</c:v>
                </c:pt>
                <c:pt idx="3">
                  <c:v>0.77100000000000002</c:v>
                </c:pt>
                <c:pt idx="4">
                  <c:v>0.77270000000000005</c:v>
                </c:pt>
                <c:pt idx="5">
                  <c:v>0.70540000000000003</c:v>
                </c:pt>
                <c:pt idx="6">
                  <c:v>0.52380000000000004</c:v>
                </c:pt>
                <c:pt idx="7">
                  <c:v>0.4884</c:v>
                </c:pt>
                <c:pt idx="8">
                  <c:v>0.31869999999999998</c:v>
                </c:pt>
                <c:pt idx="9">
                  <c:v>0.16389999999999999</c:v>
                </c:pt>
              </c:numCache>
            </c:numRef>
          </c:val>
          <c:extLst>
            <c:ext xmlns:c16="http://schemas.microsoft.com/office/drawing/2014/chart" uri="{C3380CC4-5D6E-409C-BE32-E72D297353CC}">
              <c16:uniqueId val="{00000000-B211-4F76-8D27-7E2768A2E96C}"/>
            </c:ext>
          </c:extLst>
        </c:ser>
        <c:ser>
          <c:idx val="1"/>
          <c:order val="1"/>
          <c:tx>
            <c:strRef>
              <c:f>Sheet1!$C$1</c:f>
              <c:strCache>
                <c:ptCount val="1"/>
                <c:pt idx="0">
                  <c:v>No</c:v>
                </c:pt>
              </c:strCache>
            </c:strRef>
          </c:tx>
          <c:spPr>
            <a:solidFill>
              <a:srgbClr val="507CB6"/>
            </a:solidFill>
          </c:spPr>
          <c:invertIfNegative val="0"/>
          <c:cat>
            <c:strRef>
              <c:f>Sheet1!$A$2:$A$11</c:f>
              <c:strCache>
                <c:ptCount val="10"/>
                <c:pt idx="0">
                  <c:v>Road maintenance</c:v>
                </c:pt>
                <c:pt idx="1">
                  <c:v>Footways in the village alongside the main road</c:v>
                </c:pt>
                <c:pt idx="2">
                  <c:v>Measures to improve pedestrian safety</c:v>
                </c:pt>
                <c:pt idx="3">
                  <c:v>Vehicle speeds through the village on the A371</c:v>
                </c:pt>
                <c:pt idx="4">
                  <c:v>HGV traffic</c:v>
                </c:pt>
                <c:pt idx="5">
                  <c:v>Public parking in the village</c:v>
                </c:pt>
                <c:pt idx="6">
                  <c:v>Cycleways and routes</c:v>
                </c:pt>
                <c:pt idx="7">
                  <c:v>Vehicle speeds in the village other than on the A371</c:v>
                </c:pt>
                <c:pt idx="8">
                  <c:v>Other traffic issues, please explain below</c:v>
                </c:pt>
                <c:pt idx="9">
                  <c:v>Other footways in the village</c:v>
                </c:pt>
              </c:strCache>
            </c:strRef>
          </c:cat>
          <c:val>
            <c:numRef>
              <c:f>Sheet1!$C$2:$C$11</c:f>
              <c:numCache>
                <c:formatCode>0.00%</c:formatCode>
                <c:ptCount val="10"/>
                <c:pt idx="0">
                  <c:v>6.1100000000000002E-2</c:v>
                </c:pt>
                <c:pt idx="1">
                  <c:v>0.1832</c:v>
                </c:pt>
                <c:pt idx="2">
                  <c:v>0.125</c:v>
                </c:pt>
                <c:pt idx="3">
                  <c:v>0.1832</c:v>
                </c:pt>
                <c:pt idx="4">
                  <c:v>0.13639999999999999</c:v>
                </c:pt>
                <c:pt idx="5">
                  <c:v>0.1938</c:v>
                </c:pt>
                <c:pt idx="6">
                  <c:v>0.33329999999999999</c:v>
                </c:pt>
                <c:pt idx="7">
                  <c:v>0.39529999999999998</c:v>
                </c:pt>
                <c:pt idx="8">
                  <c:v>0.41760000000000003</c:v>
                </c:pt>
                <c:pt idx="9">
                  <c:v>0.63109999999999999</c:v>
                </c:pt>
              </c:numCache>
            </c:numRef>
          </c:val>
          <c:extLst>
            <c:ext xmlns:c16="http://schemas.microsoft.com/office/drawing/2014/chart" uri="{C3380CC4-5D6E-409C-BE32-E72D297353CC}">
              <c16:uniqueId val="{00000001-B211-4F76-8D27-7E2768A2E96C}"/>
            </c:ext>
          </c:extLst>
        </c:ser>
        <c:ser>
          <c:idx val="2"/>
          <c:order val="2"/>
          <c:tx>
            <c:strRef>
              <c:f>Sheet1!$D$1</c:f>
              <c:strCache>
                <c:ptCount val="1"/>
                <c:pt idx="0">
                  <c:v>Unsure</c:v>
                </c:pt>
              </c:strCache>
            </c:strRef>
          </c:tx>
          <c:spPr>
            <a:solidFill>
              <a:srgbClr val="F9BE00"/>
            </a:solidFill>
          </c:spPr>
          <c:invertIfNegative val="0"/>
          <c:cat>
            <c:strRef>
              <c:f>Sheet1!$A$2:$A$11</c:f>
              <c:strCache>
                <c:ptCount val="10"/>
                <c:pt idx="0">
                  <c:v>Road maintenance</c:v>
                </c:pt>
                <c:pt idx="1">
                  <c:v>Footways in the village alongside the main road</c:v>
                </c:pt>
                <c:pt idx="2">
                  <c:v>Measures to improve pedestrian safety</c:v>
                </c:pt>
                <c:pt idx="3">
                  <c:v>Vehicle speeds through the village on the A371</c:v>
                </c:pt>
                <c:pt idx="4">
                  <c:v>HGV traffic</c:v>
                </c:pt>
                <c:pt idx="5">
                  <c:v>Public parking in the village</c:v>
                </c:pt>
                <c:pt idx="6">
                  <c:v>Cycleways and routes</c:v>
                </c:pt>
                <c:pt idx="7">
                  <c:v>Vehicle speeds in the village other than on the A371</c:v>
                </c:pt>
                <c:pt idx="8">
                  <c:v>Other traffic issues, please explain below</c:v>
                </c:pt>
                <c:pt idx="9">
                  <c:v>Other footways in the village</c:v>
                </c:pt>
              </c:strCache>
            </c:strRef>
          </c:cat>
          <c:val>
            <c:numRef>
              <c:f>Sheet1!$D$2:$D$11</c:f>
              <c:numCache>
                <c:formatCode>0.00%</c:formatCode>
                <c:ptCount val="10"/>
                <c:pt idx="0">
                  <c:v>6.1100000000000002E-2</c:v>
                </c:pt>
                <c:pt idx="1">
                  <c:v>2.29E-2</c:v>
                </c:pt>
                <c:pt idx="2">
                  <c:v>6.25E-2</c:v>
                </c:pt>
                <c:pt idx="3">
                  <c:v>4.58E-2</c:v>
                </c:pt>
                <c:pt idx="4">
                  <c:v>9.0899999999999995E-2</c:v>
                </c:pt>
                <c:pt idx="5">
                  <c:v>0.1008</c:v>
                </c:pt>
                <c:pt idx="6">
                  <c:v>0.1429</c:v>
                </c:pt>
                <c:pt idx="7">
                  <c:v>0.1163</c:v>
                </c:pt>
                <c:pt idx="8">
                  <c:v>0.26369999999999999</c:v>
                </c:pt>
                <c:pt idx="9">
                  <c:v>0.2049</c:v>
                </c:pt>
              </c:numCache>
            </c:numRef>
          </c:val>
          <c:extLst>
            <c:ext xmlns:c16="http://schemas.microsoft.com/office/drawing/2014/chart" uri="{C3380CC4-5D6E-409C-BE32-E72D297353CC}">
              <c16:uniqueId val="{00000002-B211-4F76-8D27-7E2768A2E96C}"/>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BB65-40E4-A239-AEA88565AA16}"/>
              </c:ext>
            </c:extLst>
          </c:dPt>
          <c:dPt>
            <c:idx val="1"/>
            <c:invertIfNegative val="0"/>
            <c:bubble3D val="0"/>
            <c:spPr>
              <a:solidFill>
                <a:srgbClr val="507CB6"/>
              </a:solidFill>
              <a:ln w="0">
                <a:noFill/>
              </a:ln>
            </c:spPr>
            <c:extLst>
              <c:ext xmlns:c16="http://schemas.microsoft.com/office/drawing/2014/chart" uri="{C3380CC4-5D6E-409C-BE32-E72D297353CC}">
                <c16:uniqueId val="{00000003-BB65-40E4-A239-AEA88565AA16}"/>
              </c:ext>
            </c:extLst>
          </c:dPt>
          <c:dPt>
            <c:idx val="2"/>
            <c:invertIfNegative val="0"/>
            <c:bubble3D val="0"/>
            <c:spPr>
              <a:solidFill>
                <a:srgbClr val="F9BE00"/>
              </a:solidFill>
              <a:ln w="0">
                <a:noFill/>
              </a:ln>
            </c:spPr>
            <c:extLst>
              <c:ext xmlns:c16="http://schemas.microsoft.com/office/drawing/2014/chart" uri="{C3380CC4-5D6E-409C-BE32-E72D297353CC}">
                <c16:uniqueId val="{00000005-BB65-40E4-A239-AEA88565AA16}"/>
              </c:ext>
            </c:extLst>
          </c:dPt>
          <c:cat>
            <c:strRef>
              <c:f>Sheet1!$A$2:$A$4</c:f>
              <c:strCache>
                <c:ptCount val="3"/>
                <c:pt idx="0">
                  <c:v>Yes</c:v>
                </c:pt>
                <c:pt idx="1">
                  <c:v>No</c:v>
                </c:pt>
                <c:pt idx="2">
                  <c:v>Unsure</c:v>
                </c:pt>
              </c:strCache>
            </c:strRef>
          </c:cat>
          <c:val>
            <c:numRef>
              <c:f>Sheet1!$B$2:$B$4</c:f>
              <c:numCache>
                <c:formatCode>0.00%</c:formatCode>
                <c:ptCount val="3"/>
                <c:pt idx="0">
                  <c:v>0.90839999999999999</c:v>
                </c:pt>
                <c:pt idx="1">
                  <c:v>2.29E-2</c:v>
                </c:pt>
                <c:pt idx="2">
                  <c:v>6.8699999999999997E-2</c:v>
                </c:pt>
              </c:numCache>
            </c:numRef>
          </c:val>
          <c:extLst>
            <c:ext xmlns:c16="http://schemas.microsoft.com/office/drawing/2014/chart" uri="{C3380CC4-5D6E-409C-BE32-E72D297353CC}">
              <c16:uniqueId val="{00000006-BB65-40E4-A239-AEA88565AA16}"/>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4E47-4EA5-B48C-E80405725675}"/>
              </c:ext>
            </c:extLst>
          </c:dPt>
          <c:dPt>
            <c:idx val="1"/>
            <c:invertIfNegative val="0"/>
            <c:bubble3D val="0"/>
            <c:spPr>
              <a:solidFill>
                <a:srgbClr val="507CB6"/>
              </a:solidFill>
              <a:ln w="0">
                <a:noFill/>
              </a:ln>
            </c:spPr>
            <c:extLst>
              <c:ext xmlns:c16="http://schemas.microsoft.com/office/drawing/2014/chart" uri="{C3380CC4-5D6E-409C-BE32-E72D297353CC}">
                <c16:uniqueId val="{00000003-4E47-4EA5-B48C-E80405725675}"/>
              </c:ext>
            </c:extLst>
          </c:dPt>
          <c:dPt>
            <c:idx val="2"/>
            <c:invertIfNegative val="0"/>
            <c:bubble3D val="0"/>
            <c:spPr>
              <a:solidFill>
                <a:srgbClr val="F9BE00"/>
              </a:solidFill>
              <a:ln w="0">
                <a:noFill/>
              </a:ln>
            </c:spPr>
            <c:extLst>
              <c:ext xmlns:c16="http://schemas.microsoft.com/office/drawing/2014/chart" uri="{C3380CC4-5D6E-409C-BE32-E72D297353CC}">
                <c16:uniqueId val="{00000005-4E47-4EA5-B48C-E80405725675}"/>
              </c:ext>
            </c:extLst>
          </c:dPt>
          <c:dPt>
            <c:idx val="3"/>
            <c:invertIfNegative val="0"/>
            <c:bubble3D val="0"/>
            <c:spPr>
              <a:solidFill>
                <a:srgbClr val="6BC8CD"/>
              </a:solidFill>
              <a:ln w="0">
                <a:noFill/>
              </a:ln>
            </c:spPr>
            <c:extLst>
              <c:ext xmlns:c16="http://schemas.microsoft.com/office/drawing/2014/chart" uri="{C3380CC4-5D6E-409C-BE32-E72D297353CC}">
                <c16:uniqueId val="{00000007-4E47-4EA5-B48C-E80405725675}"/>
              </c:ext>
            </c:extLst>
          </c:dPt>
          <c:dPt>
            <c:idx val="4"/>
            <c:invertIfNegative val="0"/>
            <c:bubble3D val="0"/>
            <c:spPr>
              <a:solidFill>
                <a:srgbClr val="FF8B4F"/>
              </a:solidFill>
              <a:ln w="0">
                <a:noFill/>
              </a:ln>
            </c:spPr>
            <c:extLst>
              <c:ext xmlns:c16="http://schemas.microsoft.com/office/drawing/2014/chart" uri="{C3380CC4-5D6E-409C-BE32-E72D297353CC}">
                <c16:uniqueId val="{00000009-4E47-4EA5-B48C-E80405725675}"/>
              </c:ext>
            </c:extLst>
          </c:dPt>
          <c:cat>
            <c:strRef>
              <c:f>Sheet1!$A$2:$A$6</c:f>
              <c:strCache>
                <c:ptCount val="5"/>
                <c:pt idx="0">
                  <c:v>Daily</c:v>
                </c:pt>
                <c:pt idx="1">
                  <c:v>Weekly</c:v>
                </c:pt>
                <c:pt idx="2">
                  <c:v>Monthly</c:v>
                </c:pt>
                <c:pt idx="3">
                  <c:v>Occasionally</c:v>
                </c:pt>
                <c:pt idx="4">
                  <c:v>Never</c:v>
                </c:pt>
              </c:strCache>
            </c:strRef>
          </c:cat>
          <c:val>
            <c:numRef>
              <c:f>Sheet1!$B$2:$B$6</c:f>
              <c:numCache>
                <c:formatCode>0.00%</c:formatCode>
                <c:ptCount val="5"/>
                <c:pt idx="0">
                  <c:v>1.4999999999999999E-2</c:v>
                </c:pt>
                <c:pt idx="1">
                  <c:v>3.7600000000000001E-2</c:v>
                </c:pt>
                <c:pt idx="2">
                  <c:v>5.2600000000000001E-2</c:v>
                </c:pt>
                <c:pt idx="3">
                  <c:v>0.56389999999999996</c:v>
                </c:pt>
                <c:pt idx="4">
                  <c:v>0.34589999999999999</c:v>
                </c:pt>
              </c:numCache>
            </c:numRef>
          </c:val>
          <c:extLst>
            <c:ext xmlns:c16="http://schemas.microsoft.com/office/drawing/2014/chart" uri="{C3380CC4-5D6E-409C-BE32-E72D297353CC}">
              <c16:uniqueId val="{0000000A-4E47-4EA5-B48C-E80405725675}"/>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C76-442F-B28A-E3FBA6360479}"/>
              </c:ext>
            </c:extLst>
          </c:dPt>
          <c:dPt>
            <c:idx val="1"/>
            <c:invertIfNegative val="0"/>
            <c:bubble3D val="0"/>
            <c:spPr>
              <a:solidFill>
                <a:srgbClr val="507CB6"/>
              </a:solidFill>
              <a:ln w="0">
                <a:noFill/>
              </a:ln>
            </c:spPr>
            <c:extLst>
              <c:ext xmlns:c16="http://schemas.microsoft.com/office/drawing/2014/chart" uri="{C3380CC4-5D6E-409C-BE32-E72D297353CC}">
                <c16:uniqueId val="{00000003-DC76-442F-B28A-E3FBA6360479}"/>
              </c:ext>
            </c:extLst>
          </c:dPt>
          <c:dPt>
            <c:idx val="2"/>
            <c:invertIfNegative val="0"/>
            <c:bubble3D val="0"/>
            <c:spPr>
              <a:solidFill>
                <a:srgbClr val="F9BE00"/>
              </a:solidFill>
              <a:ln w="0">
                <a:noFill/>
              </a:ln>
            </c:spPr>
            <c:extLst>
              <c:ext xmlns:c16="http://schemas.microsoft.com/office/drawing/2014/chart" uri="{C3380CC4-5D6E-409C-BE32-E72D297353CC}">
                <c16:uniqueId val="{00000005-DC76-442F-B28A-E3FBA6360479}"/>
              </c:ext>
            </c:extLst>
          </c:dPt>
          <c:cat>
            <c:strRef>
              <c:f>Sheet1!$A$2:$A$4</c:f>
              <c:strCache>
                <c:ptCount val="3"/>
                <c:pt idx="0">
                  <c:v>Yes</c:v>
                </c:pt>
                <c:pt idx="1">
                  <c:v>No</c:v>
                </c:pt>
                <c:pt idx="2">
                  <c:v>Maybe</c:v>
                </c:pt>
              </c:strCache>
            </c:strRef>
          </c:cat>
          <c:val>
            <c:numRef>
              <c:f>Sheet1!$B$2:$B$4</c:f>
              <c:numCache>
                <c:formatCode>0.00%</c:formatCode>
                <c:ptCount val="3"/>
                <c:pt idx="0">
                  <c:v>0.4511</c:v>
                </c:pt>
                <c:pt idx="1">
                  <c:v>0.1429</c:v>
                </c:pt>
                <c:pt idx="2">
                  <c:v>0.40600000000000003</c:v>
                </c:pt>
              </c:numCache>
            </c:numRef>
          </c:val>
          <c:extLst>
            <c:ext xmlns:c16="http://schemas.microsoft.com/office/drawing/2014/chart" uri="{C3380CC4-5D6E-409C-BE32-E72D297353CC}">
              <c16:uniqueId val="{00000006-DC76-442F-B28A-E3FBA6360479}"/>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cat>
            <c:strRef>
              <c:f>Sheet1!$A$2:$A$7</c:f>
              <c:strCache>
                <c:ptCount val="6"/>
                <c:pt idx="0">
                  <c:v>Provide spaces for start-up businesses</c:v>
                </c:pt>
                <c:pt idx="1">
                  <c:v>Support the conversion of rural buildings</c:v>
                </c:pt>
                <c:pt idx="2">
                  <c:v>Support the extension of existing businesses</c:v>
                </c:pt>
                <c:pt idx="3">
                  <c:v>Protect	existing employment sites from changes of use</c:v>
                </c:pt>
                <c:pt idx="4">
                  <c:v>Encourage home-working</c:v>
                </c:pt>
                <c:pt idx="5">
                  <c:v>Other, please detail</c:v>
                </c:pt>
              </c:strCache>
            </c:strRef>
          </c:cat>
          <c:val>
            <c:numRef>
              <c:f>Sheet1!$B$2:$B$7</c:f>
              <c:numCache>
                <c:formatCode>0.00%</c:formatCode>
                <c:ptCount val="6"/>
                <c:pt idx="0">
                  <c:v>0.746</c:v>
                </c:pt>
                <c:pt idx="1">
                  <c:v>0.66930000000000001</c:v>
                </c:pt>
                <c:pt idx="2">
                  <c:v>0.67459999999999998</c:v>
                </c:pt>
                <c:pt idx="3">
                  <c:v>0.60160000000000002</c:v>
                </c:pt>
                <c:pt idx="4">
                  <c:v>0.52759999999999996</c:v>
                </c:pt>
                <c:pt idx="5">
                  <c:v>0.15379999999999999</c:v>
                </c:pt>
              </c:numCache>
            </c:numRef>
          </c:val>
          <c:extLst>
            <c:ext xmlns:c16="http://schemas.microsoft.com/office/drawing/2014/chart" uri="{C3380CC4-5D6E-409C-BE32-E72D297353CC}">
              <c16:uniqueId val="{00000000-EA44-4744-A32C-4A10523939C2}"/>
            </c:ext>
          </c:extLst>
        </c:ser>
        <c:ser>
          <c:idx val="1"/>
          <c:order val="1"/>
          <c:tx>
            <c:strRef>
              <c:f>Sheet1!$C$1</c:f>
              <c:strCache>
                <c:ptCount val="1"/>
                <c:pt idx="0">
                  <c:v>No</c:v>
                </c:pt>
              </c:strCache>
            </c:strRef>
          </c:tx>
          <c:spPr>
            <a:solidFill>
              <a:srgbClr val="507CB6"/>
            </a:solidFill>
          </c:spPr>
          <c:invertIfNegative val="0"/>
          <c:cat>
            <c:strRef>
              <c:f>Sheet1!$A$2:$A$7</c:f>
              <c:strCache>
                <c:ptCount val="6"/>
                <c:pt idx="0">
                  <c:v>Provide spaces for start-up businesses</c:v>
                </c:pt>
                <c:pt idx="1">
                  <c:v>Support the conversion of rural buildings</c:v>
                </c:pt>
                <c:pt idx="2">
                  <c:v>Support the extension of existing businesses</c:v>
                </c:pt>
                <c:pt idx="3">
                  <c:v>Protect	existing employment sites from changes of use</c:v>
                </c:pt>
                <c:pt idx="4">
                  <c:v>Encourage home-working</c:v>
                </c:pt>
                <c:pt idx="5">
                  <c:v>Other, please detail</c:v>
                </c:pt>
              </c:strCache>
            </c:strRef>
          </c:cat>
          <c:val>
            <c:numRef>
              <c:f>Sheet1!$C$2:$C$7</c:f>
              <c:numCache>
                <c:formatCode>0.00%</c:formatCode>
                <c:ptCount val="6"/>
                <c:pt idx="0">
                  <c:v>6.3500000000000001E-2</c:v>
                </c:pt>
                <c:pt idx="1">
                  <c:v>7.8700000000000006E-2</c:v>
                </c:pt>
                <c:pt idx="2">
                  <c:v>6.3500000000000001E-2</c:v>
                </c:pt>
                <c:pt idx="3">
                  <c:v>0.1094</c:v>
                </c:pt>
                <c:pt idx="4">
                  <c:v>0.17319999999999999</c:v>
                </c:pt>
                <c:pt idx="5">
                  <c:v>0.28210000000000002</c:v>
                </c:pt>
              </c:numCache>
            </c:numRef>
          </c:val>
          <c:extLst>
            <c:ext xmlns:c16="http://schemas.microsoft.com/office/drawing/2014/chart" uri="{C3380CC4-5D6E-409C-BE32-E72D297353CC}">
              <c16:uniqueId val="{00000001-EA44-4744-A32C-4A10523939C2}"/>
            </c:ext>
          </c:extLst>
        </c:ser>
        <c:ser>
          <c:idx val="2"/>
          <c:order val="2"/>
          <c:tx>
            <c:strRef>
              <c:f>Sheet1!$D$1</c:f>
              <c:strCache>
                <c:ptCount val="1"/>
                <c:pt idx="0">
                  <c:v>Unsure</c:v>
                </c:pt>
              </c:strCache>
            </c:strRef>
          </c:tx>
          <c:spPr>
            <a:solidFill>
              <a:srgbClr val="F9BE00"/>
            </a:solidFill>
          </c:spPr>
          <c:invertIfNegative val="0"/>
          <c:cat>
            <c:strRef>
              <c:f>Sheet1!$A$2:$A$7</c:f>
              <c:strCache>
                <c:ptCount val="6"/>
                <c:pt idx="0">
                  <c:v>Provide spaces for start-up businesses</c:v>
                </c:pt>
                <c:pt idx="1">
                  <c:v>Support the conversion of rural buildings</c:v>
                </c:pt>
                <c:pt idx="2">
                  <c:v>Support the extension of existing businesses</c:v>
                </c:pt>
                <c:pt idx="3">
                  <c:v>Protect	existing employment sites from changes of use</c:v>
                </c:pt>
                <c:pt idx="4">
                  <c:v>Encourage home-working</c:v>
                </c:pt>
                <c:pt idx="5">
                  <c:v>Other, please detail</c:v>
                </c:pt>
              </c:strCache>
            </c:strRef>
          </c:cat>
          <c:val>
            <c:numRef>
              <c:f>Sheet1!$D$2:$D$7</c:f>
              <c:numCache>
                <c:formatCode>0.00%</c:formatCode>
                <c:ptCount val="6"/>
                <c:pt idx="0">
                  <c:v>0.1905</c:v>
                </c:pt>
                <c:pt idx="1">
                  <c:v>0.252</c:v>
                </c:pt>
                <c:pt idx="2">
                  <c:v>0.26190000000000002</c:v>
                </c:pt>
                <c:pt idx="3">
                  <c:v>0.28910000000000002</c:v>
                </c:pt>
                <c:pt idx="4">
                  <c:v>0.29920000000000002</c:v>
                </c:pt>
                <c:pt idx="5">
                  <c:v>0.56410000000000005</c:v>
                </c:pt>
              </c:numCache>
            </c:numRef>
          </c:val>
          <c:extLst>
            <c:ext xmlns:c16="http://schemas.microsoft.com/office/drawing/2014/chart" uri="{C3380CC4-5D6E-409C-BE32-E72D297353CC}">
              <c16:uniqueId val="{00000002-EA44-4744-A32C-4A10523939C2}"/>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cat>
            <c:strRef>
              <c:f>Sheet1!$A$2:$A$5</c:f>
              <c:strCache>
                <c:ptCount val="4"/>
                <c:pt idx="0">
                  <c:v>Safeguarding the Shop and Pub</c:v>
                </c:pt>
                <c:pt idx="1">
                  <c:v>Safeguarding existing tourism businesses</c:v>
                </c:pt>
                <c:pt idx="2">
                  <c:v>Supporting new tourism businesses</c:v>
                </c:pt>
                <c:pt idx="3">
                  <c:v>Providing better visitor information and signage</c:v>
                </c:pt>
              </c:strCache>
            </c:strRef>
          </c:cat>
          <c:val>
            <c:numRef>
              <c:f>Sheet1!$B$2:$B$5</c:f>
              <c:numCache>
                <c:formatCode>0.00%</c:formatCode>
                <c:ptCount val="4"/>
                <c:pt idx="0">
                  <c:v>0.93979999999999997</c:v>
                </c:pt>
                <c:pt idx="1">
                  <c:v>0.80159999999999998</c:v>
                </c:pt>
                <c:pt idx="2">
                  <c:v>0.65620000000000001</c:v>
                </c:pt>
                <c:pt idx="3">
                  <c:v>0.60160000000000002</c:v>
                </c:pt>
              </c:numCache>
            </c:numRef>
          </c:val>
          <c:extLst>
            <c:ext xmlns:c16="http://schemas.microsoft.com/office/drawing/2014/chart" uri="{C3380CC4-5D6E-409C-BE32-E72D297353CC}">
              <c16:uniqueId val="{00000000-2D00-4D9F-AFDD-1C803BC50D2F}"/>
            </c:ext>
          </c:extLst>
        </c:ser>
        <c:ser>
          <c:idx val="1"/>
          <c:order val="1"/>
          <c:tx>
            <c:strRef>
              <c:f>Sheet1!$C$1</c:f>
              <c:strCache>
                <c:ptCount val="1"/>
                <c:pt idx="0">
                  <c:v>No</c:v>
                </c:pt>
              </c:strCache>
            </c:strRef>
          </c:tx>
          <c:spPr>
            <a:solidFill>
              <a:srgbClr val="507CB6"/>
            </a:solidFill>
          </c:spPr>
          <c:invertIfNegative val="0"/>
          <c:cat>
            <c:strRef>
              <c:f>Sheet1!$A$2:$A$5</c:f>
              <c:strCache>
                <c:ptCount val="4"/>
                <c:pt idx="0">
                  <c:v>Safeguarding the Shop and Pub</c:v>
                </c:pt>
                <c:pt idx="1">
                  <c:v>Safeguarding existing tourism businesses</c:v>
                </c:pt>
                <c:pt idx="2">
                  <c:v>Supporting new tourism businesses</c:v>
                </c:pt>
                <c:pt idx="3">
                  <c:v>Providing better visitor information and signage</c:v>
                </c:pt>
              </c:strCache>
            </c:strRef>
          </c:cat>
          <c:val>
            <c:numRef>
              <c:f>Sheet1!$C$2:$C$5</c:f>
              <c:numCache>
                <c:formatCode>0.00%</c:formatCode>
                <c:ptCount val="4"/>
                <c:pt idx="0">
                  <c:v>7.4999999999999997E-3</c:v>
                </c:pt>
                <c:pt idx="1">
                  <c:v>5.5599999999999997E-2</c:v>
                </c:pt>
                <c:pt idx="2">
                  <c:v>8.5900000000000004E-2</c:v>
                </c:pt>
                <c:pt idx="3">
                  <c:v>0.1406</c:v>
                </c:pt>
              </c:numCache>
            </c:numRef>
          </c:val>
          <c:extLst>
            <c:ext xmlns:c16="http://schemas.microsoft.com/office/drawing/2014/chart" uri="{C3380CC4-5D6E-409C-BE32-E72D297353CC}">
              <c16:uniqueId val="{00000001-2D00-4D9F-AFDD-1C803BC50D2F}"/>
            </c:ext>
          </c:extLst>
        </c:ser>
        <c:ser>
          <c:idx val="2"/>
          <c:order val="2"/>
          <c:tx>
            <c:strRef>
              <c:f>Sheet1!$D$1</c:f>
              <c:strCache>
                <c:ptCount val="1"/>
                <c:pt idx="0">
                  <c:v>Unsure</c:v>
                </c:pt>
              </c:strCache>
            </c:strRef>
          </c:tx>
          <c:spPr>
            <a:solidFill>
              <a:srgbClr val="F9BE00"/>
            </a:solidFill>
          </c:spPr>
          <c:invertIfNegative val="0"/>
          <c:cat>
            <c:strRef>
              <c:f>Sheet1!$A$2:$A$5</c:f>
              <c:strCache>
                <c:ptCount val="4"/>
                <c:pt idx="0">
                  <c:v>Safeguarding the Shop and Pub</c:v>
                </c:pt>
                <c:pt idx="1">
                  <c:v>Safeguarding existing tourism businesses</c:v>
                </c:pt>
                <c:pt idx="2">
                  <c:v>Supporting new tourism businesses</c:v>
                </c:pt>
                <c:pt idx="3">
                  <c:v>Providing better visitor information and signage</c:v>
                </c:pt>
              </c:strCache>
            </c:strRef>
          </c:cat>
          <c:val>
            <c:numRef>
              <c:f>Sheet1!$D$2:$D$5</c:f>
              <c:numCache>
                <c:formatCode>0.00%</c:formatCode>
                <c:ptCount val="4"/>
                <c:pt idx="0">
                  <c:v>5.2600000000000001E-2</c:v>
                </c:pt>
                <c:pt idx="1">
                  <c:v>0.1429</c:v>
                </c:pt>
                <c:pt idx="2">
                  <c:v>0.25779999999999997</c:v>
                </c:pt>
                <c:pt idx="3">
                  <c:v>0.25779999999999997</c:v>
                </c:pt>
              </c:numCache>
            </c:numRef>
          </c:val>
          <c:extLst>
            <c:ext xmlns:c16="http://schemas.microsoft.com/office/drawing/2014/chart" uri="{C3380CC4-5D6E-409C-BE32-E72D297353CC}">
              <c16:uniqueId val="{00000002-2D00-4D9F-AFDD-1C803BC50D2F}"/>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Very Important</c:v>
                </c:pt>
              </c:strCache>
            </c:strRef>
          </c:tx>
          <c:spPr>
            <a:solidFill>
              <a:srgbClr val="00BF6F"/>
            </a:solidFill>
          </c:spPr>
          <c:invertIfNegative val="0"/>
          <c:cat>
            <c:strRef>
              <c:f>Sheet1!$A$2:$A$8</c:f>
              <c:strCache>
                <c:ptCount val="7"/>
                <c:pt idx="0">
                  <c:v>Community Shop</c:v>
                </c:pt>
                <c:pt idx="1">
                  <c:v>Public Parking areas (The Square, Mortar Pits)</c:v>
                </c:pt>
                <c:pt idx="2">
                  <c:v>Robert Glanville Playing Field</c:v>
                </c:pt>
                <c:pt idx="3">
                  <c:v>St Lawrence Church</c:v>
                </c:pt>
                <c:pt idx="4">
                  <c:v>St Lawrence School</c:v>
                </c:pt>
                <c:pt idx="5">
                  <c:v>The Westbury Inn Pub</c:v>
                </c:pt>
                <c:pt idx="6">
                  <c:v>Westbury Village Hall</c:v>
                </c:pt>
              </c:strCache>
            </c:strRef>
          </c:cat>
          <c:val>
            <c:numRef>
              <c:f>Sheet1!$B$2:$B$8</c:f>
              <c:numCache>
                <c:formatCode>0.00%</c:formatCode>
                <c:ptCount val="7"/>
                <c:pt idx="0">
                  <c:v>0.88719999999999999</c:v>
                </c:pt>
                <c:pt idx="1">
                  <c:v>0.60309999999999997</c:v>
                </c:pt>
                <c:pt idx="2">
                  <c:v>0.70450000000000002</c:v>
                </c:pt>
                <c:pt idx="3">
                  <c:v>0.52629999999999999</c:v>
                </c:pt>
                <c:pt idx="4">
                  <c:v>0.83460000000000001</c:v>
                </c:pt>
                <c:pt idx="5">
                  <c:v>0.70450000000000002</c:v>
                </c:pt>
                <c:pt idx="6">
                  <c:v>0.82089999999999996</c:v>
                </c:pt>
              </c:numCache>
            </c:numRef>
          </c:val>
          <c:extLst>
            <c:ext xmlns:c16="http://schemas.microsoft.com/office/drawing/2014/chart" uri="{C3380CC4-5D6E-409C-BE32-E72D297353CC}">
              <c16:uniqueId val="{00000000-5EA2-47A1-B2B0-6E7E2C1C1F12}"/>
            </c:ext>
          </c:extLst>
        </c:ser>
        <c:ser>
          <c:idx val="1"/>
          <c:order val="1"/>
          <c:tx>
            <c:strRef>
              <c:f>Sheet1!$C$1</c:f>
              <c:strCache>
                <c:ptCount val="1"/>
                <c:pt idx="0">
                  <c:v>Important</c:v>
                </c:pt>
              </c:strCache>
            </c:strRef>
          </c:tx>
          <c:spPr>
            <a:solidFill>
              <a:srgbClr val="507CB6"/>
            </a:solidFill>
          </c:spPr>
          <c:invertIfNegative val="0"/>
          <c:cat>
            <c:strRef>
              <c:f>Sheet1!$A$2:$A$8</c:f>
              <c:strCache>
                <c:ptCount val="7"/>
                <c:pt idx="0">
                  <c:v>Community Shop</c:v>
                </c:pt>
                <c:pt idx="1">
                  <c:v>Public Parking areas (The Square, Mortar Pits)</c:v>
                </c:pt>
                <c:pt idx="2">
                  <c:v>Robert Glanville Playing Field</c:v>
                </c:pt>
                <c:pt idx="3">
                  <c:v>St Lawrence Church</c:v>
                </c:pt>
                <c:pt idx="4">
                  <c:v>St Lawrence School</c:v>
                </c:pt>
                <c:pt idx="5">
                  <c:v>The Westbury Inn Pub</c:v>
                </c:pt>
                <c:pt idx="6">
                  <c:v>Westbury Village Hall</c:v>
                </c:pt>
              </c:strCache>
            </c:strRef>
          </c:cat>
          <c:val>
            <c:numRef>
              <c:f>Sheet1!$C$2:$C$8</c:f>
              <c:numCache>
                <c:formatCode>0.00%</c:formatCode>
                <c:ptCount val="7"/>
                <c:pt idx="0">
                  <c:v>9.0200000000000002E-2</c:v>
                </c:pt>
                <c:pt idx="1">
                  <c:v>0.28239999999999998</c:v>
                </c:pt>
                <c:pt idx="2">
                  <c:v>0.2727</c:v>
                </c:pt>
                <c:pt idx="3">
                  <c:v>0.29320000000000002</c:v>
                </c:pt>
                <c:pt idx="4">
                  <c:v>0.15040000000000001</c:v>
                </c:pt>
                <c:pt idx="5">
                  <c:v>0.2273</c:v>
                </c:pt>
                <c:pt idx="6">
                  <c:v>0.14929999999999999</c:v>
                </c:pt>
              </c:numCache>
            </c:numRef>
          </c:val>
          <c:extLst>
            <c:ext xmlns:c16="http://schemas.microsoft.com/office/drawing/2014/chart" uri="{C3380CC4-5D6E-409C-BE32-E72D297353CC}">
              <c16:uniqueId val="{00000001-5EA2-47A1-B2B0-6E7E2C1C1F12}"/>
            </c:ext>
          </c:extLst>
        </c:ser>
        <c:ser>
          <c:idx val="2"/>
          <c:order val="2"/>
          <c:tx>
            <c:strRef>
              <c:f>Sheet1!$D$1</c:f>
              <c:strCache>
                <c:ptCount val="1"/>
                <c:pt idx="0">
                  <c:v>Slightly Important</c:v>
                </c:pt>
              </c:strCache>
            </c:strRef>
          </c:tx>
          <c:spPr>
            <a:solidFill>
              <a:srgbClr val="F9BE00"/>
            </a:solidFill>
          </c:spPr>
          <c:invertIfNegative val="0"/>
          <c:cat>
            <c:strRef>
              <c:f>Sheet1!$A$2:$A$8</c:f>
              <c:strCache>
                <c:ptCount val="7"/>
                <c:pt idx="0">
                  <c:v>Community Shop</c:v>
                </c:pt>
                <c:pt idx="1">
                  <c:v>Public Parking areas (The Square, Mortar Pits)</c:v>
                </c:pt>
                <c:pt idx="2">
                  <c:v>Robert Glanville Playing Field</c:v>
                </c:pt>
                <c:pt idx="3">
                  <c:v>St Lawrence Church</c:v>
                </c:pt>
                <c:pt idx="4">
                  <c:v>St Lawrence School</c:v>
                </c:pt>
                <c:pt idx="5">
                  <c:v>The Westbury Inn Pub</c:v>
                </c:pt>
                <c:pt idx="6">
                  <c:v>Westbury Village Hall</c:v>
                </c:pt>
              </c:strCache>
            </c:strRef>
          </c:cat>
          <c:val>
            <c:numRef>
              <c:f>Sheet1!$D$2:$D$8</c:f>
              <c:numCache>
                <c:formatCode>0.00%</c:formatCode>
                <c:ptCount val="7"/>
                <c:pt idx="0">
                  <c:v>2.2599999999999999E-2</c:v>
                </c:pt>
                <c:pt idx="1">
                  <c:v>9.1600000000000001E-2</c:v>
                </c:pt>
                <c:pt idx="2">
                  <c:v>2.2700000000000001E-2</c:v>
                </c:pt>
                <c:pt idx="3">
                  <c:v>0.1053</c:v>
                </c:pt>
                <c:pt idx="4">
                  <c:v>7.4999999999999997E-3</c:v>
                </c:pt>
                <c:pt idx="5">
                  <c:v>6.0600000000000001E-2</c:v>
                </c:pt>
                <c:pt idx="6">
                  <c:v>1.49E-2</c:v>
                </c:pt>
              </c:numCache>
            </c:numRef>
          </c:val>
          <c:extLst>
            <c:ext xmlns:c16="http://schemas.microsoft.com/office/drawing/2014/chart" uri="{C3380CC4-5D6E-409C-BE32-E72D297353CC}">
              <c16:uniqueId val="{00000002-5EA2-47A1-B2B0-6E7E2C1C1F12}"/>
            </c:ext>
          </c:extLst>
        </c:ser>
        <c:ser>
          <c:idx val="3"/>
          <c:order val="3"/>
          <c:tx>
            <c:strRef>
              <c:f>Sheet1!$E$1</c:f>
              <c:strCache>
                <c:ptCount val="1"/>
                <c:pt idx="0">
                  <c:v>Not Important</c:v>
                </c:pt>
              </c:strCache>
            </c:strRef>
          </c:tx>
          <c:spPr>
            <a:solidFill>
              <a:srgbClr val="6BC8CD"/>
            </a:solidFill>
          </c:spPr>
          <c:invertIfNegative val="0"/>
          <c:cat>
            <c:strRef>
              <c:f>Sheet1!$A$2:$A$8</c:f>
              <c:strCache>
                <c:ptCount val="7"/>
                <c:pt idx="0">
                  <c:v>Community Shop</c:v>
                </c:pt>
                <c:pt idx="1">
                  <c:v>Public Parking areas (The Square, Mortar Pits)</c:v>
                </c:pt>
                <c:pt idx="2">
                  <c:v>Robert Glanville Playing Field</c:v>
                </c:pt>
                <c:pt idx="3">
                  <c:v>St Lawrence Church</c:v>
                </c:pt>
                <c:pt idx="4">
                  <c:v>St Lawrence School</c:v>
                </c:pt>
                <c:pt idx="5">
                  <c:v>The Westbury Inn Pub</c:v>
                </c:pt>
                <c:pt idx="6">
                  <c:v>Westbury Village Hall</c:v>
                </c:pt>
              </c:strCache>
            </c:strRef>
          </c:cat>
          <c:val>
            <c:numRef>
              <c:f>Sheet1!$E$2:$E$8</c:f>
              <c:numCache>
                <c:formatCode>0.00%</c:formatCode>
                <c:ptCount val="7"/>
                <c:pt idx="0">
                  <c:v>0</c:v>
                </c:pt>
                <c:pt idx="1">
                  <c:v>2.29E-2</c:v>
                </c:pt>
                <c:pt idx="2">
                  <c:v>0</c:v>
                </c:pt>
                <c:pt idx="3">
                  <c:v>7.5200000000000003E-2</c:v>
                </c:pt>
                <c:pt idx="4">
                  <c:v>7.4999999999999997E-3</c:v>
                </c:pt>
                <c:pt idx="5">
                  <c:v>7.6E-3</c:v>
                </c:pt>
                <c:pt idx="6">
                  <c:v>1.49E-2</c:v>
                </c:pt>
              </c:numCache>
            </c:numRef>
          </c:val>
          <c:extLst>
            <c:ext xmlns:c16="http://schemas.microsoft.com/office/drawing/2014/chart" uri="{C3380CC4-5D6E-409C-BE32-E72D297353CC}">
              <c16:uniqueId val="{00000003-5EA2-47A1-B2B0-6E7E2C1C1F12}"/>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Good</c:v>
                </c:pt>
              </c:strCache>
            </c:strRef>
          </c:tx>
          <c:spPr>
            <a:solidFill>
              <a:srgbClr val="00BF6F"/>
            </a:solidFill>
          </c:spPr>
          <c:invertIfNegative val="0"/>
          <c:cat>
            <c:strRef>
              <c:f>Sheet1!$A$2:$A$6</c:f>
              <c:strCache>
                <c:ptCount val="5"/>
                <c:pt idx="0">
                  <c:v>Children (0-10)</c:v>
                </c:pt>
                <c:pt idx="1">
                  <c:v>Young persons (11-17)</c:v>
                </c:pt>
                <c:pt idx="2">
                  <c:v>Young adults (18-30)</c:v>
                </c:pt>
                <c:pt idx="3">
                  <c:v>Parents and young families</c:v>
                </c:pt>
                <c:pt idx="4">
                  <c:v>Elderly people</c:v>
                </c:pt>
              </c:strCache>
            </c:strRef>
          </c:cat>
          <c:val>
            <c:numRef>
              <c:f>Sheet1!$B$2:$B$6</c:f>
              <c:numCache>
                <c:formatCode>0.00%</c:formatCode>
                <c:ptCount val="5"/>
                <c:pt idx="0">
                  <c:v>0.3</c:v>
                </c:pt>
                <c:pt idx="1">
                  <c:v>4.1700000000000001E-2</c:v>
                </c:pt>
                <c:pt idx="2">
                  <c:v>2.5000000000000001E-2</c:v>
                </c:pt>
                <c:pt idx="3">
                  <c:v>0.22950000000000001</c:v>
                </c:pt>
                <c:pt idx="4">
                  <c:v>0.34110000000000001</c:v>
                </c:pt>
              </c:numCache>
            </c:numRef>
          </c:val>
          <c:extLst>
            <c:ext xmlns:c16="http://schemas.microsoft.com/office/drawing/2014/chart" uri="{C3380CC4-5D6E-409C-BE32-E72D297353CC}">
              <c16:uniqueId val="{00000000-32E8-4D19-89DA-6CF66E9CDB44}"/>
            </c:ext>
          </c:extLst>
        </c:ser>
        <c:ser>
          <c:idx val="1"/>
          <c:order val="1"/>
          <c:tx>
            <c:strRef>
              <c:f>Sheet1!$C$1</c:f>
              <c:strCache>
                <c:ptCount val="1"/>
                <c:pt idx="0">
                  <c:v>Fair</c:v>
                </c:pt>
              </c:strCache>
            </c:strRef>
          </c:tx>
          <c:spPr>
            <a:solidFill>
              <a:srgbClr val="507CB6"/>
            </a:solidFill>
          </c:spPr>
          <c:invertIfNegative val="0"/>
          <c:cat>
            <c:strRef>
              <c:f>Sheet1!$A$2:$A$6</c:f>
              <c:strCache>
                <c:ptCount val="5"/>
                <c:pt idx="0">
                  <c:v>Children (0-10)</c:v>
                </c:pt>
                <c:pt idx="1">
                  <c:v>Young persons (11-17)</c:v>
                </c:pt>
                <c:pt idx="2">
                  <c:v>Young adults (18-30)</c:v>
                </c:pt>
                <c:pt idx="3">
                  <c:v>Parents and young families</c:v>
                </c:pt>
                <c:pt idx="4">
                  <c:v>Elderly people</c:v>
                </c:pt>
              </c:strCache>
            </c:strRef>
          </c:cat>
          <c:val>
            <c:numRef>
              <c:f>Sheet1!$C$2:$C$6</c:f>
              <c:numCache>
                <c:formatCode>0.00%</c:formatCode>
                <c:ptCount val="5"/>
                <c:pt idx="0">
                  <c:v>0.5917</c:v>
                </c:pt>
                <c:pt idx="1">
                  <c:v>0.35</c:v>
                </c:pt>
                <c:pt idx="2">
                  <c:v>0.375</c:v>
                </c:pt>
                <c:pt idx="3">
                  <c:v>0.68030000000000002</c:v>
                </c:pt>
                <c:pt idx="4">
                  <c:v>0.51160000000000005</c:v>
                </c:pt>
              </c:numCache>
            </c:numRef>
          </c:val>
          <c:extLst>
            <c:ext xmlns:c16="http://schemas.microsoft.com/office/drawing/2014/chart" uri="{C3380CC4-5D6E-409C-BE32-E72D297353CC}">
              <c16:uniqueId val="{00000001-32E8-4D19-89DA-6CF66E9CDB44}"/>
            </c:ext>
          </c:extLst>
        </c:ser>
        <c:ser>
          <c:idx val="2"/>
          <c:order val="2"/>
          <c:tx>
            <c:strRef>
              <c:f>Sheet1!$D$1</c:f>
              <c:strCache>
                <c:ptCount val="1"/>
                <c:pt idx="0">
                  <c:v>Poor</c:v>
                </c:pt>
              </c:strCache>
            </c:strRef>
          </c:tx>
          <c:spPr>
            <a:solidFill>
              <a:srgbClr val="F9BE00"/>
            </a:solidFill>
          </c:spPr>
          <c:invertIfNegative val="0"/>
          <c:cat>
            <c:strRef>
              <c:f>Sheet1!$A$2:$A$6</c:f>
              <c:strCache>
                <c:ptCount val="5"/>
                <c:pt idx="0">
                  <c:v>Children (0-10)</c:v>
                </c:pt>
                <c:pt idx="1">
                  <c:v>Young persons (11-17)</c:v>
                </c:pt>
                <c:pt idx="2">
                  <c:v>Young adults (18-30)</c:v>
                </c:pt>
                <c:pt idx="3">
                  <c:v>Parents and young families</c:v>
                </c:pt>
                <c:pt idx="4">
                  <c:v>Elderly people</c:v>
                </c:pt>
              </c:strCache>
            </c:strRef>
          </c:cat>
          <c:val>
            <c:numRef>
              <c:f>Sheet1!$D$2:$D$6</c:f>
              <c:numCache>
                <c:formatCode>0.00%</c:formatCode>
                <c:ptCount val="5"/>
                <c:pt idx="0">
                  <c:v>0.10829999999999999</c:v>
                </c:pt>
                <c:pt idx="1">
                  <c:v>0.60829999999999995</c:v>
                </c:pt>
                <c:pt idx="2">
                  <c:v>0.6</c:v>
                </c:pt>
                <c:pt idx="3">
                  <c:v>9.0200000000000002E-2</c:v>
                </c:pt>
                <c:pt idx="4">
                  <c:v>0.14729999999999999</c:v>
                </c:pt>
              </c:numCache>
            </c:numRef>
          </c:val>
          <c:extLst>
            <c:ext xmlns:c16="http://schemas.microsoft.com/office/drawing/2014/chart" uri="{C3380CC4-5D6E-409C-BE32-E72D297353CC}">
              <c16:uniqueId val="{00000002-32E8-4D19-89DA-6CF66E9CDB44}"/>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3BA-4B8A-BB03-A13BD17E72B1}"/>
              </c:ext>
            </c:extLst>
          </c:dPt>
          <c:dPt>
            <c:idx val="1"/>
            <c:invertIfNegative val="0"/>
            <c:bubble3D val="0"/>
            <c:spPr>
              <a:solidFill>
                <a:srgbClr val="507CB6"/>
              </a:solidFill>
              <a:ln w="0">
                <a:noFill/>
              </a:ln>
            </c:spPr>
            <c:extLst>
              <c:ext xmlns:c16="http://schemas.microsoft.com/office/drawing/2014/chart" uri="{C3380CC4-5D6E-409C-BE32-E72D297353CC}">
                <c16:uniqueId val="{00000003-D3BA-4B8A-BB03-A13BD17E72B1}"/>
              </c:ext>
            </c:extLst>
          </c:dPt>
          <c:dPt>
            <c:idx val="2"/>
            <c:invertIfNegative val="0"/>
            <c:bubble3D val="0"/>
            <c:spPr>
              <a:solidFill>
                <a:srgbClr val="F9BE00"/>
              </a:solidFill>
              <a:ln w="0">
                <a:noFill/>
              </a:ln>
            </c:spPr>
            <c:extLst>
              <c:ext xmlns:c16="http://schemas.microsoft.com/office/drawing/2014/chart" uri="{C3380CC4-5D6E-409C-BE32-E72D297353CC}">
                <c16:uniqueId val="{00000005-D3BA-4B8A-BB03-A13BD17E72B1}"/>
              </c:ext>
            </c:extLst>
          </c:dPt>
          <c:dPt>
            <c:idx val="3"/>
            <c:invertIfNegative val="0"/>
            <c:bubble3D val="0"/>
            <c:spPr>
              <a:solidFill>
                <a:srgbClr val="6BC8CD"/>
              </a:solidFill>
              <a:ln w="0">
                <a:noFill/>
              </a:ln>
            </c:spPr>
            <c:extLst>
              <c:ext xmlns:c16="http://schemas.microsoft.com/office/drawing/2014/chart" uri="{C3380CC4-5D6E-409C-BE32-E72D297353CC}">
                <c16:uniqueId val="{00000007-D3BA-4B8A-BB03-A13BD17E72B1}"/>
              </c:ext>
            </c:extLst>
          </c:dPt>
          <c:dPt>
            <c:idx val="4"/>
            <c:invertIfNegative val="0"/>
            <c:bubble3D val="0"/>
            <c:spPr>
              <a:solidFill>
                <a:srgbClr val="FF8B4F"/>
              </a:solidFill>
              <a:ln w="0">
                <a:noFill/>
              </a:ln>
            </c:spPr>
            <c:extLst>
              <c:ext xmlns:c16="http://schemas.microsoft.com/office/drawing/2014/chart" uri="{C3380CC4-5D6E-409C-BE32-E72D297353CC}">
                <c16:uniqueId val="{00000009-D3BA-4B8A-BB03-A13BD17E72B1}"/>
              </c:ext>
            </c:extLst>
          </c:dPt>
          <c:dPt>
            <c:idx val="5"/>
            <c:invertIfNegative val="0"/>
            <c:bubble3D val="0"/>
            <c:spPr>
              <a:solidFill>
                <a:srgbClr val="7D5E90"/>
              </a:solidFill>
              <a:ln w="0">
                <a:noFill/>
              </a:ln>
            </c:spPr>
            <c:extLst>
              <c:ext xmlns:c16="http://schemas.microsoft.com/office/drawing/2014/chart" uri="{C3380CC4-5D6E-409C-BE32-E72D297353CC}">
                <c16:uniqueId val="{0000000B-D3BA-4B8A-BB03-A13BD17E72B1}"/>
              </c:ext>
            </c:extLst>
          </c:dPt>
          <c:dPt>
            <c:idx val="6"/>
            <c:invertIfNegative val="0"/>
            <c:bubble3D val="0"/>
            <c:spPr>
              <a:solidFill>
                <a:srgbClr val="D25F90"/>
              </a:solidFill>
              <a:ln w="0">
                <a:noFill/>
              </a:ln>
            </c:spPr>
            <c:extLst>
              <c:ext xmlns:c16="http://schemas.microsoft.com/office/drawing/2014/chart" uri="{C3380CC4-5D6E-409C-BE32-E72D297353CC}">
                <c16:uniqueId val="{0000000D-D3BA-4B8A-BB03-A13BD17E72B1}"/>
              </c:ext>
            </c:extLst>
          </c:dPt>
          <c:dPt>
            <c:idx val="7"/>
            <c:invertIfNegative val="0"/>
            <c:bubble3D val="0"/>
            <c:spPr>
              <a:solidFill>
                <a:srgbClr val="C7B879"/>
              </a:solidFill>
              <a:ln w="0">
                <a:noFill/>
              </a:ln>
            </c:spPr>
            <c:extLst>
              <c:ext xmlns:c16="http://schemas.microsoft.com/office/drawing/2014/chart" uri="{C3380CC4-5D6E-409C-BE32-E72D297353CC}">
                <c16:uniqueId val="{0000000F-D3BA-4B8A-BB03-A13BD17E72B1}"/>
              </c:ext>
            </c:extLst>
          </c:dPt>
          <c:dPt>
            <c:idx val="8"/>
            <c:invertIfNegative val="0"/>
            <c:bubble3D val="0"/>
            <c:spPr>
              <a:solidFill>
                <a:srgbClr val="DB4D5C"/>
              </a:solidFill>
              <a:ln w="0">
                <a:noFill/>
              </a:ln>
            </c:spPr>
            <c:extLst>
              <c:ext xmlns:c16="http://schemas.microsoft.com/office/drawing/2014/chart" uri="{C3380CC4-5D6E-409C-BE32-E72D297353CC}">
                <c16:uniqueId val="{00000011-D3BA-4B8A-BB03-A13BD17E72B1}"/>
              </c:ext>
            </c:extLst>
          </c:dPt>
          <c:dPt>
            <c:idx val="9"/>
            <c:invertIfNegative val="0"/>
            <c:bubble3D val="0"/>
            <c:spPr>
              <a:solidFill>
                <a:srgbClr val="768086"/>
              </a:solidFill>
              <a:ln w="0">
                <a:noFill/>
              </a:ln>
            </c:spPr>
            <c:extLst>
              <c:ext xmlns:c16="http://schemas.microsoft.com/office/drawing/2014/chart" uri="{C3380CC4-5D6E-409C-BE32-E72D297353CC}">
                <c16:uniqueId val="{00000013-D3BA-4B8A-BB03-A13BD17E72B1}"/>
              </c:ext>
            </c:extLst>
          </c:dPt>
          <c:cat>
            <c:strRef>
              <c:f>Sheet1!$A$2:$A$11</c:f>
              <c:strCache>
                <c:ptCount val="10"/>
                <c:pt idx="0">
                  <c:v>Improve public transport</c:v>
                </c:pt>
                <c:pt idx="1">
                  <c:v>Traffic management and control</c:v>
                </c:pt>
                <c:pt idx="2">
                  <c:v>Promote wildlife areas</c:v>
                </c:pt>
                <c:pt idx="3">
                  <c:v>Renewable energy</c:v>
                </c:pt>
                <c:pt idx="4">
                  <c:v>Improve drainage</c:v>
                </c:pt>
                <c:pt idx="5">
                  <c:v>Improve rights of way and footpaths</c:v>
                </c:pt>
                <c:pt idx="6">
                  <c:v>Local design code for buildings and extensions</c:v>
                </c:pt>
                <c:pt idx="7">
                  <c:v>More dedicated cycle-routes</c:v>
                </c:pt>
                <c:pt idx="8">
                  <c:v>More recycling opportunities</c:v>
                </c:pt>
                <c:pt idx="9">
                  <c:v>Reduce car use and increase car-sharing</c:v>
                </c:pt>
              </c:strCache>
            </c:strRef>
          </c:cat>
          <c:val>
            <c:numRef>
              <c:f>Sheet1!$B$2:$B$11</c:f>
              <c:numCache>
                <c:formatCode>0.00%</c:formatCode>
                <c:ptCount val="10"/>
                <c:pt idx="0">
                  <c:v>0.72860000000000003</c:v>
                </c:pt>
                <c:pt idx="1">
                  <c:v>0.5786</c:v>
                </c:pt>
                <c:pt idx="2">
                  <c:v>0.52859999999999996</c:v>
                </c:pt>
                <c:pt idx="3">
                  <c:v>0.5</c:v>
                </c:pt>
                <c:pt idx="4">
                  <c:v>0.48570000000000002</c:v>
                </c:pt>
                <c:pt idx="5">
                  <c:v>0.47139999999999999</c:v>
                </c:pt>
                <c:pt idx="6">
                  <c:v>0.45</c:v>
                </c:pt>
                <c:pt idx="7">
                  <c:v>0.37140000000000001</c:v>
                </c:pt>
                <c:pt idx="8">
                  <c:v>0.21429999999999999</c:v>
                </c:pt>
                <c:pt idx="9">
                  <c:v>8.5699999999999998E-2</c:v>
                </c:pt>
              </c:numCache>
            </c:numRef>
          </c:val>
          <c:extLst>
            <c:ext xmlns:c16="http://schemas.microsoft.com/office/drawing/2014/chart" uri="{C3380CC4-5D6E-409C-BE32-E72D297353CC}">
              <c16:uniqueId val="{00000014-D3BA-4B8A-BB03-A13BD17E72B1}"/>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DC9-40D3-8052-99037F41B677}"/>
              </c:ext>
            </c:extLst>
          </c:dPt>
          <c:dPt>
            <c:idx val="1"/>
            <c:invertIfNegative val="0"/>
            <c:bubble3D val="0"/>
            <c:spPr>
              <a:solidFill>
                <a:srgbClr val="507CB6"/>
              </a:solidFill>
              <a:ln w="0">
                <a:noFill/>
              </a:ln>
            </c:spPr>
            <c:extLst>
              <c:ext xmlns:c16="http://schemas.microsoft.com/office/drawing/2014/chart" uri="{C3380CC4-5D6E-409C-BE32-E72D297353CC}">
                <c16:uniqueId val="{00000003-1DC9-40D3-8052-99037F41B677}"/>
              </c:ext>
            </c:extLst>
          </c:dPt>
          <c:dPt>
            <c:idx val="2"/>
            <c:invertIfNegative val="0"/>
            <c:bubble3D val="0"/>
            <c:spPr>
              <a:solidFill>
                <a:srgbClr val="F9BE00"/>
              </a:solidFill>
              <a:ln w="0">
                <a:noFill/>
              </a:ln>
            </c:spPr>
            <c:extLst>
              <c:ext xmlns:c16="http://schemas.microsoft.com/office/drawing/2014/chart" uri="{C3380CC4-5D6E-409C-BE32-E72D297353CC}">
                <c16:uniqueId val="{00000005-1DC9-40D3-8052-99037F41B677}"/>
              </c:ext>
            </c:extLst>
          </c:dPt>
          <c:cat>
            <c:strRef>
              <c:f>Sheet1!$A$2:$A$4</c:f>
              <c:strCache>
                <c:ptCount val="3"/>
                <c:pt idx="0">
                  <c:v>Yes</c:v>
                </c:pt>
                <c:pt idx="1">
                  <c:v>No</c:v>
                </c:pt>
                <c:pt idx="2">
                  <c:v>Unsure</c:v>
                </c:pt>
              </c:strCache>
            </c:strRef>
          </c:cat>
          <c:val>
            <c:numRef>
              <c:f>Sheet1!$B$2:$B$4</c:f>
              <c:numCache>
                <c:formatCode>0.00%</c:formatCode>
                <c:ptCount val="3"/>
                <c:pt idx="0">
                  <c:v>0.73080000000000001</c:v>
                </c:pt>
                <c:pt idx="1">
                  <c:v>7.6899999999999996E-2</c:v>
                </c:pt>
                <c:pt idx="2">
                  <c:v>0.1923</c:v>
                </c:pt>
              </c:numCache>
            </c:numRef>
          </c:val>
          <c:extLst>
            <c:ext xmlns:c16="http://schemas.microsoft.com/office/drawing/2014/chart" uri="{C3380CC4-5D6E-409C-BE32-E72D297353CC}">
              <c16:uniqueId val="{00000006-1DC9-40D3-8052-99037F41B677}"/>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3112-41D5-992B-7345C377E9A9}"/>
              </c:ext>
            </c:extLst>
          </c:dPt>
          <c:dPt>
            <c:idx val="1"/>
            <c:invertIfNegative val="0"/>
            <c:bubble3D val="0"/>
            <c:spPr>
              <a:solidFill>
                <a:srgbClr val="507CB6"/>
              </a:solidFill>
              <a:ln w="0">
                <a:noFill/>
              </a:ln>
            </c:spPr>
            <c:extLst>
              <c:ext xmlns:c16="http://schemas.microsoft.com/office/drawing/2014/chart" uri="{C3380CC4-5D6E-409C-BE32-E72D297353CC}">
                <c16:uniqueId val="{00000003-3112-41D5-992B-7345C377E9A9}"/>
              </c:ext>
            </c:extLst>
          </c:dPt>
          <c:dPt>
            <c:idx val="2"/>
            <c:invertIfNegative val="0"/>
            <c:bubble3D val="0"/>
            <c:spPr>
              <a:solidFill>
                <a:srgbClr val="F9BE00"/>
              </a:solidFill>
              <a:ln w="0">
                <a:noFill/>
              </a:ln>
            </c:spPr>
            <c:extLst>
              <c:ext xmlns:c16="http://schemas.microsoft.com/office/drawing/2014/chart" uri="{C3380CC4-5D6E-409C-BE32-E72D297353CC}">
                <c16:uniqueId val="{00000005-3112-41D5-992B-7345C377E9A9}"/>
              </c:ext>
            </c:extLst>
          </c:dPt>
          <c:cat>
            <c:strRef>
              <c:f>Sheet1!$A$2:$A$4</c:f>
              <c:strCache>
                <c:ptCount val="3"/>
                <c:pt idx="0">
                  <c:v>Yes</c:v>
                </c:pt>
                <c:pt idx="1">
                  <c:v>No</c:v>
                </c:pt>
                <c:pt idx="2">
                  <c:v>Unsure</c:v>
                </c:pt>
              </c:strCache>
            </c:strRef>
          </c:cat>
          <c:val>
            <c:numRef>
              <c:f>Sheet1!$B$2:$B$4</c:f>
              <c:numCache>
                <c:formatCode>0.00%</c:formatCode>
                <c:ptCount val="3"/>
                <c:pt idx="0">
                  <c:v>0.46920000000000001</c:v>
                </c:pt>
                <c:pt idx="1">
                  <c:v>0.1308</c:v>
                </c:pt>
                <c:pt idx="2">
                  <c:v>0.4</c:v>
                </c:pt>
              </c:numCache>
            </c:numRef>
          </c:val>
          <c:extLst>
            <c:ext xmlns:c16="http://schemas.microsoft.com/office/drawing/2014/chart" uri="{C3380CC4-5D6E-409C-BE32-E72D297353CC}">
              <c16:uniqueId val="{00000006-3112-41D5-992B-7345C377E9A9}"/>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4EB-4ACB-8F7C-AA40E24DE143}"/>
              </c:ext>
            </c:extLst>
          </c:dPt>
          <c:dPt>
            <c:idx val="1"/>
            <c:invertIfNegative val="0"/>
            <c:bubble3D val="0"/>
            <c:spPr>
              <a:solidFill>
                <a:srgbClr val="507CB6"/>
              </a:solidFill>
              <a:ln w="0">
                <a:noFill/>
              </a:ln>
            </c:spPr>
            <c:extLst>
              <c:ext xmlns:c16="http://schemas.microsoft.com/office/drawing/2014/chart" uri="{C3380CC4-5D6E-409C-BE32-E72D297353CC}">
                <c16:uniqueId val="{00000003-24EB-4ACB-8F7C-AA40E24DE143}"/>
              </c:ext>
            </c:extLst>
          </c:dPt>
          <c:dPt>
            <c:idx val="2"/>
            <c:invertIfNegative val="0"/>
            <c:bubble3D val="0"/>
            <c:spPr>
              <a:solidFill>
                <a:srgbClr val="F9BE00"/>
              </a:solidFill>
              <a:ln w="0">
                <a:noFill/>
              </a:ln>
            </c:spPr>
            <c:extLst>
              <c:ext xmlns:c16="http://schemas.microsoft.com/office/drawing/2014/chart" uri="{C3380CC4-5D6E-409C-BE32-E72D297353CC}">
                <c16:uniqueId val="{00000005-24EB-4ACB-8F7C-AA40E24DE143}"/>
              </c:ext>
            </c:extLst>
          </c:dPt>
          <c:cat>
            <c:strRef>
              <c:f>Sheet1!$A$2:$A$4</c:f>
              <c:strCache>
                <c:ptCount val="3"/>
                <c:pt idx="0">
                  <c:v>Yes</c:v>
                </c:pt>
                <c:pt idx="1">
                  <c:v>No</c:v>
                </c:pt>
                <c:pt idx="2">
                  <c:v>Unsure</c:v>
                </c:pt>
              </c:strCache>
            </c:strRef>
          </c:cat>
          <c:val>
            <c:numRef>
              <c:f>Sheet1!$B$2:$B$4</c:f>
              <c:numCache>
                <c:formatCode>0.00%</c:formatCode>
                <c:ptCount val="3"/>
                <c:pt idx="0">
                  <c:v>0.56059999999999999</c:v>
                </c:pt>
                <c:pt idx="1">
                  <c:v>0.16669999999999999</c:v>
                </c:pt>
                <c:pt idx="2">
                  <c:v>0.2727</c:v>
                </c:pt>
              </c:numCache>
            </c:numRef>
          </c:val>
          <c:extLst>
            <c:ext xmlns:c16="http://schemas.microsoft.com/office/drawing/2014/chart" uri="{C3380CC4-5D6E-409C-BE32-E72D297353CC}">
              <c16:uniqueId val="{00000006-24EB-4ACB-8F7C-AA40E24DE143}"/>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DE5-43F4-8255-B839821100AA}"/>
              </c:ext>
            </c:extLst>
          </c:dPt>
          <c:dPt>
            <c:idx val="1"/>
            <c:invertIfNegative val="0"/>
            <c:bubble3D val="0"/>
            <c:spPr>
              <a:solidFill>
                <a:srgbClr val="507CB6"/>
              </a:solidFill>
              <a:ln w="0">
                <a:noFill/>
              </a:ln>
            </c:spPr>
            <c:extLst>
              <c:ext xmlns:c16="http://schemas.microsoft.com/office/drawing/2014/chart" uri="{C3380CC4-5D6E-409C-BE32-E72D297353CC}">
                <c16:uniqueId val="{00000003-0DE5-43F4-8255-B839821100AA}"/>
              </c:ext>
            </c:extLst>
          </c:dPt>
          <c:dPt>
            <c:idx val="2"/>
            <c:invertIfNegative val="0"/>
            <c:bubble3D val="0"/>
            <c:spPr>
              <a:solidFill>
                <a:srgbClr val="F9BE00"/>
              </a:solidFill>
              <a:ln w="0">
                <a:noFill/>
              </a:ln>
            </c:spPr>
            <c:extLst>
              <c:ext xmlns:c16="http://schemas.microsoft.com/office/drawing/2014/chart" uri="{C3380CC4-5D6E-409C-BE32-E72D297353CC}">
                <c16:uniqueId val="{00000005-0DE5-43F4-8255-B839821100AA}"/>
              </c:ext>
            </c:extLst>
          </c:dPt>
          <c:dPt>
            <c:idx val="3"/>
            <c:invertIfNegative val="0"/>
            <c:bubble3D val="0"/>
            <c:spPr>
              <a:solidFill>
                <a:srgbClr val="6BC8CD"/>
              </a:solidFill>
              <a:ln w="0">
                <a:noFill/>
              </a:ln>
            </c:spPr>
            <c:extLst>
              <c:ext xmlns:c16="http://schemas.microsoft.com/office/drawing/2014/chart" uri="{C3380CC4-5D6E-409C-BE32-E72D297353CC}">
                <c16:uniqueId val="{00000007-0DE5-43F4-8255-B839821100AA}"/>
              </c:ext>
            </c:extLst>
          </c:dPt>
          <c:dPt>
            <c:idx val="4"/>
            <c:invertIfNegative val="0"/>
            <c:bubble3D val="0"/>
            <c:spPr>
              <a:solidFill>
                <a:srgbClr val="FF8B4F"/>
              </a:solidFill>
              <a:ln w="0">
                <a:noFill/>
              </a:ln>
            </c:spPr>
            <c:extLst>
              <c:ext xmlns:c16="http://schemas.microsoft.com/office/drawing/2014/chart" uri="{C3380CC4-5D6E-409C-BE32-E72D297353CC}">
                <c16:uniqueId val="{00000009-0DE5-43F4-8255-B839821100AA}"/>
              </c:ext>
            </c:extLst>
          </c:dPt>
          <c:dPt>
            <c:idx val="5"/>
            <c:invertIfNegative val="0"/>
            <c:bubble3D val="0"/>
            <c:spPr>
              <a:solidFill>
                <a:srgbClr val="7D5E90"/>
              </a:solidFill>
              <a:ln w="0">
                <a:noFill/>
              </a:ln>
            </c:spPr>
            <c:extLst>
              <c:ext xmlns:c16="http://schemas.microsoft.com/office/drawing/2014/chart" uri="{C3380CC4-5D6E-409C-BE32-E72D297353CC}">
                <c16:uniqueId val="{0000000B-0DE5-43F4-8255-B839821100AA}"/>
              </c:ext>
            </c:extLst>
          </c:dPt>
          <c:dPt>
            <c:idx val="6"/>
            <c:invertIfNegative val="0"/>
            <c:bubble3D val="0"/>
            <c:spPr>
              <a:solidFill>
                <a:srgbClr val="D25F90"/>
              </a:solidFill>
              <a:ln w="0">
                <a:noFill/>
              </a:ln>
            </c:spPr>
            <c:extLst>
              <c:ext xmlns:c16="http://schemas.microsoft.com/office/drawing/2014/chart" uri="{C3380CC4-5D6E-409C-BE32-E72D297353CC}">
                <c16:uniqueId val="{0000000D-0DE5-43F4-8255-B839821100AA}"/>
              </c:ext>
            </c:extLst>
          </c:dPt>
          <c:cat>
            <c:strRef>
              <c:f>Sheet1!$A$2:$A$8</c:f>
              <c:strCache>
                <c:ptCount val="7"/>
                <c:pt idx="0">
                  <c:v>16-18 yrs</c:v>
                </c:pt>
                <c:pt idx="1">
                  <c:v>18-24 yrs</c:v>
                </c:pt>
                <c:pt idx="2">
                  <c:v>25-34 yrs</c:v>
                </c:pt>
                <c:pt idx="3">
                  <c:v>35-44 yrs</c:v>
                </c:pt>
                <c:pt idx="4">
                  <c:v>45-64 yrs</c:v>
                </c:pt>
                <c:pt idx="5">
                  <c:v>65-79 yrs</c:v>
                </c:pt>
                <c:pt idx="6">
                  <c:v>Over 80 yrs</c:v>
                </c:pt>
              </c:strCache>
            </c:strRef>
          </c:cat>
          <c:val>
            <c:numRef>
              <c:f>Sheet1!$B$2:$B$8</c:f>
              <c:numCache>
                <c:formatCode>0.00%</c:formatCode>
                <c:ptCount val="7"/>
                <c:pt idx="0">
                  <c:v>1.4999999999999999E-2</c:v>
                </c:pt>
                <c:pt idx="1">
                  <c:v>7.4999999999999997E-3</c:v>
                </c:pt>
                <c:pt idx="2">
                  <c:v>1.4999999999999999E-2</c:v>
                </c:pt>
                <c:pt idx="3">
                  <c:v>8.2699999999999996E-2</c:v>
                </c:pt>
                <c:pt idx="4">
                  <c:v>0.33829999999999999</c:v>
                </c:pt>
                <c:pt idx="5">
                  <c:v>0.48120000000000002</c:v>
                </c:pt>
                <c:pt idx="6">
                  <c:v>6.0199999999999997E-2</c:v>
                </c:pt>
              </c:numCache>
            </c:numRef>
          </c:val>
          <c:extLst>
            <c:ext xmlns:c16="http://schemas.microsoft.com/office/drawing/2014/chart" uri="{C3380CC4-5D6E-409C-BE32-E72D297353CC}">
              <c16:uniqueId val="{0000000E-0DE5-43F4-8255-B839821100AA}"/>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57A0-4621-989E-75717F58D7D8}"/>
              </c:ext>
            </c:extLst>
          </c:dPt>
          <c:dPt>
            <c:idx val="1"/>
            <c:invertIfNegative val="0"/>
            <c:bubble3D val="0"/>
            <c:spPr>
              <a:solidFill>
                <a:srgbClr val="507CB6"/>
              </a:solidFill>
              <a:ln w="0">
                <a:noFill/>
              </a:ln>
            </c:spPr>
            <c:extLst>
              <c:ext xmlns:c16="http://schemas.microsoft.com/office/drawing/2014/chart" uri="{C3380CC4-5D6E-409C-BE32-E72D297353CC}">
                <c16:uniqueId val="{00000003-57A0-4621-989E-75717F58D7D8}"/>
              </c:ext>
            </c:extLst>
          </c:dPt>
          <c:cat>
            <c:strRef>
              <c:f>Sheet1!$A$2:$A$3</c:f>
              <c:strCache>
                <c:ptCount val="2"/>
                <c:pt idx="0">
                  <c:v>Yes</c:v>
                </c:pt>
                <c:pt idx="1">
                  <c:v>No</c:v>
                </c:pt>
              </c:strCache>
            </c:strRef>
          </c:cat>
          <c:val>
            <c:numRef>
              <c:f>Sheet1!$B$2:$B$3</c:f>
              <c:numCache>
                <c:formatCode>0.00%</c:formatCode>
                <c:ptCount val="2"/>
                <c:pt idx="0">
                  <c:v>0.99250000000000005</c:v>
                </c:pt>
                <c:pt idx="1">
                  <c:v>7.4999999999999997E-3</c:v>
                </c:pt>
              </c:numCache>
            </c:numRef>
          </c:val>
          <c:extLst>
            <c:ext xmlns:c16="http://schemas.microsoft.com/office/drawing/2014/chart" uri="{C3380CC4-5D6E-409C-BE32-E72D297353CC}">
              <c16:uniqueId val="{00000004-57A0-4621-989E-75717F58D7D8}"/>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5316-45C2-B67B-B74A021E6E81}"/>
              </c:ext>
            </c:extLst>
          </c:dPt>
          <c:dPt>
            <c:idx val="1"/>
            <c:invertIfNegative val="0"/>
            <c:bubble3D val="0"/>
            <c:spPr>
              <a:solidFill>
                <a:srgbClr val="507CB6"/>
              </a:solidFill>
              <a:ln w="0">
                <a:noFill/>
              </a:ln>
            </c:spPr>
            <c:extLst>
              <c:ext xmlns:c16="http://schemas.microsoft.com/office/drawing/2014/chart" uri="{C3380CC4-5D6E-409C-BE32-E72D297353CC}">
                <c16:uniqueId val="{00000003-5316-45C2-B67B-B74A021E6E81}"/>
              </c:ext>
            </c:extLst>
          </c:dPt>
          <c:dPt>
            <c:idx val="2"/>
            <c:invertIfNegative val="0"/>
            <c:bubble3D val="0"/>
            <c:spPr>
              <a:solidFill>
                <a:srgbClr val="F9BE00"/>
              </a:solidFill>
              <a:ln w="0">
                <a:noFill/>
              </a:ln>
            </c:spPr>
            <c:extLst>
              <c:ext xmlns:c16="http://schemas.microsoft.com/office/drawing/2014/chart" uri="{C3380CC4-5D6E-409C-BE32-E72D297353CC}">
                <c16:uniqueId val="{00000005-5316-45C2-B67B-B74A021E6E81}"/>
              </c:ext>
            </c:extLst>
          </c:dPt>
          <c:dPt>
            <c:idx val="3"/>
            <c:invertIfNegative val="0"/>
            <c:bubble3D val="0"/>
            <c:spPr>
              <a:solidFill>
                <a:srgbClr val="6BC8CD"/>
              </a:solidFill>
              <a:ln w="0">
                <a:noFill/>
              </a:ln>
            </c:spPr>
            <c:extLst>
              <c:ext xmlns:c16="http://schemas.microsoft.com/office/drawing/2014/chart" uri="{C3380CC4-5D6E-409C-BE32-E72D297353CC}">
                <c16:uniqueId val="{00000007-5316-45C2-B67B-B74A021E6E81}"/>
              </c:ext>
            </c:extLst>
          </c:dPt>
          <c:dPt>
            <c:idx val="4"/>
            <c:invertIfNegative val="0"/>
            <c:bubble3D val="0"/>
            <c:spPr>
              <a:solidFill>
                <a:srgbClr val="FF8B4F"/>
              </a:solidFill>
              <a:ln w="0">
                <a:noFill/>
              </a:ln>
            </c:spPr>
            <c:extLst>
              <c:ext xmlns:c16="http://schemas.microsoft.com/office/drawing/2014/chart" uri="{C3380CC4-5D6E-409C-BE32-E72D297353CC}">
                <c16:uniqueId val="{00000009-5316-45C2-B67B-B74A021E6E81}"/>
              </c:ext>
            </c:extLst>
          </c:dPt>
          <c:cat>
            <c:strRef>
              <c:f>Sheet1!$A$2:$A$6</c:f>
              <c:strCache>
                <c:ptCount val="5"/>
                <c:pt idx="0">
                  <c:v>Land or Property Owner</c:v>
                </c:pt>
                <c:pt idx="1">
                  <c:v>2nd Homeowner or Holiday-Let Owner</c:v>
                </c:pt>
                <c:pt idx="2">
                  <c:v>Regular Visitor</c:v>
                </c:pt>
                <c:pt idx="3">
                  <c:v>Work in the Area</c:v>
                </c:pt>
                <c:pt idx="4">
                  <c:v>Other</c:v>
                </c:pt>
              </c:strCache>
            </c:strRef>
          </c:cat>
          <c:val>
            <c:numRef>
              <c:f>Sheet1!$B$2:$B$6</c:f>
              <c:numCache>
                <c:formatCode>0.00%</c:formatCode>
                <c:ptCount val="5"/>
                <c:pt idx="0">
                  <c:v>0.66669999999999996</c:v>
                </c:pt>
                <c:pt idx="1">
                  <c:v>0</c:v>
                </c:pt>
                <c:pt idx="2">
                  <c:v>0</c:v>
                </c:pt>
                <c:pt idx="3">
                  <c:v>6.6699999999999995E-2</c:v>
                </c:pt>
                <c:pt idx="4">
                  <c:v>0.26669999999999999</c:v>
                </c:pt>
              </c:numCache>
            </c:numRef>
          </c:val>
          <c:extLst>
            <c:ext xmlns:c16="http://schemas.microsoft.com/office/drawing/2014/chart" uri="{C3380CC4-5D6E-409C-BE32-E72D297353CC}">
              <c16:uniqueId val="{0000000A-5316-45C2-B67B-B74A021E6E81}"/>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C76F-4D12-9989-8908D1FA0579}"/>
              </c:ext>
            </c:extLst>
          </c:dPt>
          <c:dPt>
            <c:idx val="1"/>
            <c:invertIfNegative val="0"/>
            <c:bubble3D val="0"/>
            <c:spPr>
              <a:solidFill>
                <a:srgbClr val="507CB6"/>
              </a:solidFill>
              <a:ln w="0">
                <a:noFill/>
              </a:ln>
            </c:spPr>
            <c:extLst>
              <c:ext xmlns:c16="http://schemas.microsoft.com/office/drawing/2014/chart" uri="{C3380CC4-5D6E-409C-BE32-E72D297353CC}">
                <c16:uniqueId val="{00000003-C76F-4D12-9989-8908D1FA0579}"/>
              </c:ext>
            </c:extLst>
          </c:dPt>
          <c:dPt>
            <c:idx val="2"/>
            <c:invertIfNegative val="0"/>
            <c:bubble3D val="0"/>
            <c:spPr>
              <a:solidFill>
                <a:srgbClr val="F9BE00"/>
              </a:solidFill>
              <a:ln w="0">
                <a:noFill/>
              </a:ln>
            </c:spPr>
            <c:extLst>
              <c:ext xmlns:c16="http://schemas.microsoft.com/office/drawing/2014/chart" uri="{C3380CC4-5D6E-409C-BE32-E72D297353CC}">
                <c16:uniqueId val="{00000005-C76F-4D12-9989-8908D1FA0579}"/>
              </c:ext>
            </c:extLst>
          </c:dPt>
          <c:dPt>
            <c:idx val="3"/>
            <c:invertIfNegative val="0"/>
            <c:bubble3D val="0"/>
            <c:spPr>
              <a:solidFill>
                <a:srgbClr val="6BC8CD"/>
              </a:solidFill>
              <a:ln w="0">
                <a:noFill/>
              </a:ln>
            </c:spPr>
            <c:extLst>
              <c:ext xmlns:c16="http://schemas.microsoft.com/office/drawing/2014/chart" uri="{C3380CC4-5D6E-409C-BE32-E72D297353CC}">
                <c16:uniqueId val="{00000007-C76F-4D12-9989-8908D1FA0579}"/>
              </c:ext>
            </c:extLst>
          </c:dPt>
          <c:cat>
            <c:strRef>
              <c:f>Sheet1!$A$2:$A$5</c:f>
              <c:strCache>
                <c:ptCount val="4"/>
                <c:pt idx="0">
                  <c:v>Helping with events</c:v>
                </c:pt>
                <c:pt idx="1">
                  <c:v>Delivering information</c:v>
                </c:pt>
                <c:pt idx="2">
                  <c:v>Membership of task groups</c:v>
                </c:pt>
                <c:pt idx="3">
                  <c:v>No thank you</c:v>
                </c:pt>
              </c:strCache>
            </c:strRef>
          </c:cat>
          <c:val>
            <c:numRef>
              <c:f>Sheet1!$B$2:$B$5</c:f>
              <c:numCache>
                <c:formatCode>0.00%</c:formatCode>
                <c:ptCount val="4"/>
                <c:pt idx="0">
                  <c:v>0.17860000000000001</c:v>
                </c:pt>
                <c:pt idx="1">
                  <c:v>0.28570000000000001</c:v>
                </c:pt>
                <c:pt idx="2">
                  <c:v>0.15179999999999999</c:v>
                </c:pt>
                <c:pt idx="3">
                  <c:v>0.58040000000000003</c:v>
                </c:pt>
              </c:numCache>
            </c:numRef>
          </c:val>
          <c:extLst>
            <c:ext xmlns:c16="http://schemas.microsoft.com/office/drawing/2014/chart" uri="{C3380CC4-5D6E-409C-BE32-E72D297353CC}">
              <c16:uniqueId val="{00000008-C76F-4D12-9989-8908D1FA0579}"/>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597-4654-93C5-DCB9ACAC976C}"/>
              </c:ext>
            </c:extLst>
          </c:dPt>
          <c:dPt>
            <c:idx val="1"/>
            <c:invertIfNegative val="0"/>
            <c:bubble3D val="0"/>
            <c:spPr>
              <a:solidFill>
                <a:srgbClr val="507CB6"/>
              </a:solidFill>
              <a:ln w="0">
                <a:noFill/>
              </a:ln>
            </c:spPr>
            <c:extLst>
              <c:ext xmlns:c16="http://schemas.microsoft.com/office/drawing/2014/chart" uri="{C3380CC4-5D6E-409C-BE32-E72D297353CC}">
                <c16:uniqueId val="{00000003-8597-4654-93C5-DCB9ACAC976C}"/>
              </c:ext>
            </c:extLst>
          </c:dPt>
          <c:dPt>
            <c:idx val="2"/>
            <c:invertIfNegative val="0"/>
            <c:bubble3D val="0"/>
            <c:spPr>
              <a:solidFill>
                <a:srgbClr val="F9BE00"/>
              </a:solidFill>
              <a:ln w="0">
                <a:noFill/>
              </a:ln>
            </c:spPr>
            <c:extLst>
              <c:ext xmlns:c16="http://schemas.microsoft.com/office/drawing/2014/chart" uri="{C3380CC4-5D6E-409C-BE32-E72D297353CC}">
                <c16:uniqueId val="{00000005-8597-4654-93C5-DCB9ACAC976C}"/>
              </c:ext>
            </c:extLst>
          </c:dPt>
          <c:dPt>
            <c:idx val="3"/>
            <c:invertIfNegative val="0"/>
            <c:bubble3D val="0"/>
            <c:spPr>
              <a:solidFill>
                <a:srgbClr val="6BC8CD"/>
              </a:solidFill>
              <a:ln w="0">
                <a:noFill/>
              </a:ln>
            </c:spPr>
            <c:extLst>
              <c:ext xmlns:c16="http://schemas.microsoft.com/office/drawing/2014/chart" uri="{C3380CC4-5D6E-409C-BE32-E72D297353CC}">
                <c16:uniqueId val="{00000007-8597-4654-93C5-DCB9ACAC976C}"/>
              </c:ext>
            </c:extLst>
          </c:dPt>
          <c:cat>
            <c:strRef>
              <c:f>Sheet1!$A$2:$A$5</c:f>
              <c:strCache>
                <c:ptCount val="4"/>
                <c:pt idx="0">
                  <c:v>Strong</c:v>
                </c:pt>
                <c:pt idx="1">
                  <c:v>Quite Strong</c:v>
                </c:pt>
                <c:pt idx="2">
                  <c:v>Average</c:v>
                </c:pt>
                <c:pt idx="3">
                  <c:v>Weak</c:v>
                </c:pt>
              </c:strCache>
            </c:strRef>
          </c:cat>
          <c:val>
            <c:numRef>
              <c:f>Sheet1!$B$2:$B$5</c:f>
              <c:numCache>
                <c:formatCode>0.00%</c:formatCode>
                <c:ptCount val="4"/>
                <c:pt idx="0">
                  <c:v>0.38300000000000001</c:v>
                </c:pt>
                <c:pt idx="1">
                  <c:v>0.44679999999999997</c:v>
                </c:pt>
                <c:pt idx="2">
                  <c:v>0.14180000000000001</c:v>
                </c:pt>
                <c:pt idx="3">
                  <c:v>2.8400000000000002E-2</c:v>
                </c:pt>
              </c:numCache>
            </c:numRef>
          </c:val>
          <c:extLst>
            <c:ext xmlns:c16="http://schemas.microsoft.com/office/drawing/2014/chart" uri="{C3380CC4-5D6E-409C-BE32-E72D297353CC}">
              <c16:uniqueId val="{00000008-8597-4654-93C5-DCB9ACAC976C}"/>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948-4964-B302-A466C9786BAD}"/>
              </c:ext>
            </c:extLst>
          </c:dPt>
          <c:dPt>
            <c:idx val="1"/>
            <c:invertIfNegative val="0"/>
            <c:bubble3D val="0"/>
            <c:spPr>
              <a:solidFill>
                <a:srgbClr val="507CB6"/>
              </a:solidFill>
              <a:ln w="0">
                <a:noFill/>
              </a:ln>
            </c:spPr>
            <c:extLst>
              <c:ext xmlns:c16="http://schemas.microsoft.com/office/drawing/2014/chart" uri="{C3380CC4-5D6E-409C-BE32-E72D297353CC}">
                <c16:uniqueId val="{00000003-2948-4964-B302-A466C9786BAD}"/>
              </c:ext>
            </c:extLst>
          </c:dPt>
          <c:dPt>
            <c:idx val="2"/>
            <c:invertIfNegative val="0"/>
            <c:bubble3D val="0"/>
            <c:spPr>
              <a:solidFill>
                <a:srgbClr val="F9BE00"/>
              </a:solidFill>
              <a:ln w="0">
                <a:noFill/>
              </a:ln>
            </c:spPr>
            <c:extLst>
              <c:ext xmlns:c16="http://schemas.microsoft.com/office/drawing/2014/chart" uri="{C3380CC4-5D6E-409C-BE32-E72D297353CC}">
                <c16:uniqueId val="{00000005-2948-4964-B302-A466C9786BAD}"/>
              </c:ext>
            </c:extLst>
          </c:dPt>
          <c:dPt>
            <c:idx val="3"/>
            <c:invertIfNegative val="0"/>
            <c:bubble3D val="0"/>
            <c:spPr>
              <a:solidFill>
                <a:srgbClr val="6BC8CD"/>
              </a:solidFill>
              <a:ln w="0">
                <a:noFill/>
              </a:ln>
            </c:spPr>
            <c:extLst>
              <c:ext xmlns:c16="http://schemas.microsoft.com/office/drawing/2014/chart" uri="{C3380CC4-5D6E-409C-BE32-E72D297353CC}">
                <c16:uniqueId val="{00000007-2948-4964-B302-A466C9786BAD}"/>
              </c:ext>
            </c:extLst>
          </c:dPt>
          <c:cat>
            <c:strRef>
              <c:f>Sheet1!$A$2:$A$5</c:f>
              <c:strCache>
                <c:ptCount val="4"/>
                <c:pt idx="0">
                  <c:v>fewer than 20 dwellings</c:v>
                </c:pt>
                <c:pt idx="1">
                  <c:v>20--50 dwellings</c:v>
                </c:pt>
                <c:pt idx="2">
                  <c:v>51-75 dwellings</c:v>
                </c:pt>
                <c:pt idx="3">
                  <c:v>more than 75</c:v>
                </c:pt>
              </c:strCache>
            </c:strRef>
          </c:cat>
          <c:val>
            <c:numRef>
              <c:f>Sheet1!$B$2:$B$5</c:f>
              <c:numCache>
                <c:formatCode>0.00%</c:formatCode>
                <c:ptCount val="4"/>
                <c:pt idx="0">
                  <c:v>0.33329999999999999</c:v>
                </c:pt>
                <c:pt idx="1">
                  <c:v>0.54810000000000003</c:v>
                </c:pt>
                <c:pt idx="2">
                  <c:v>8.8900000000000007E-2</c:v>
                </c:pt>
                <c:pt idx="3">
                  <c:v>2.9600000000000001E-2</c:v>
                </c:pt>
              </c:numCache>
            </c:numRef>
          </c:val>
          <c:extLst>
            <c:ext xmlns:c16="http://schemas.microsoft.com/office/drawing/2014/chart" uri="{C3380CC4-5D6E-409C-BE32-E72D297353CC}">
              <c16:uniqueId val="{00000008-2948-4964-B302-A466C9786BAD}"/>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cat>
            <c:strRef>
              <c:f>Sheet1!$A$2:$A$8</c:f>
              <c:strCache>
                <c:ptCount val="7"/>
                <c:pt idx="0">
                  <c:v>Surface water drainage</c:v>
                </c:pt>
                <c:pt idx="1">
                  <c:v>Sewage system</c:v>
                </c:pt>
                <c:pt idx="2">
                  <c:v>Electricity</c:v>
                </c:pt>
                <c:pt idx="3">
                  <c:v>Mains Gas</c:v>
                </c:pt>
                <c:pt idx="4">
                  <c:v>Broadband</c:v>
                </c:pt>
                <c:pt idx="5">
                  <c:v>Mains Water</c:v>
                </c:pt>
                <c:pt idx="6">
                  <c:v>Mobile phone network</c:v>
                </c:pt>
              </c:strCache>
            </c:strRef>
          </c:cat>
          <c:val>
            <c:numRef>
              <c:f>Sheet1!$B$2:$B$8</c:f>
              <c:numCache>
                <c:formatCode>0.00%</c:formatCode>
                <c:ptCount val="7"/>
                <c:pt idx="0">
                  <c:v>0.75939999999999996</c:v>
                </c:pt>
                <c:pt idx="1">
                  <c:v>0.47289999999999999</c:v>
                </c:pt>
                <c:pt idx="2">
                  <c:v>0.27639999999999998</c:v>
                </c:pt>
                <c:pt idx="3">
                  <c:v>0.1951</c:v>
                </c:pt>
                <c:pt idx="4">
                  <c:v>0.46400000000000002</c:v>
                </c:pt>
                <c:pt idx="5">
                  <c:v>0.23139999999999999</c:v>
                </c:pt>
                <c:pt idx="6">
                  <c:v>0.66930000000000001</c:v>
                </c:pt>
              </c:numCache>
            </c:numRef>
          </c:val>
          <c:extLst>
            <c:ext xmlns:c16="http://schemas.microsoft.com/office/drawing/2014/chart" uri="{C3380CC4-5D6E-409C-BE32-E72D297353CC}">
              <c16:uniqueId val="{00000000-FC00-49E8-A083-0791CEBEE3B9}"/>
            </c:ext>
          </c:extLst>
        </c:ser>
        <c:ser>
          <c:idx val="1"/>
          <c:order val="1"/>
          <c:tx>
            <c:strRef>
              <c:f>Sheet1!$C$1</c:f>
              <c:strCache>
                <c:ptCount val="1"/>
                <c:pt idx="0">
                  <c:v>No</c:v>
                </c:pt>
              </c:strCache>
            </c:strRef>
          </c:tx>
          <c:spPr>
            <a:solidFill>
              <a:srgbClr val="507CB6"/>
            </a:solidFill>
          </c:spPr>
          <c:invertIfNegative val="0"/>
          <c:cat>
            <c:strRef>
              <c:f>Sheet1!$A$2:$A$8</c:f>
              <c:strCache>
                <c:ptCount val="7"/>
                <c:pt idx="0">
                  <c:v>Surface water drainage</c:v>
                </c:pt>
                <c:pt idx="1">
                  <c:v>Sewage system</c:v>
                </c:pt>
                <c:pt idx="2">
                  <c:v>Electricity</c:v>
                </c:pt>
                <c:pt idx="3">
                  <c:v>Mains Gas</c:v>
                </c:pt>
                <c:pt idx="4">
                  <c:v>Broadband</c:v>
                </c:pt>
                <c:pt idx="5">
                  <c:v>Mains Water</c:v>
                </c:pt>
                <c:pt idx="6">
                  <c:v>Mobile phone network</c:v>
                </c:pt>
              </c:strCache>
            </c:strRef>
          </c:cat>
          <c:val>
            <c:numRef>
              <c:f>Sheet1!$C$2:$C$8</c:f>
              <c:numCache>
                <c:formatCode>0.00%</c:formatCode>
                <c:ptCount val="7"/>
                <c:pt idx="0">
                  <c:v>8.2699999999999996E-2</c:v>
                </c:pt>
                <c:pt idx="1">
                  <c:v>0.1628</c:v>
                </c:pt>
                <c:pt idx="2">
                  <c:v>0.33329999999999999</c:v>
                </c:pt>
                <c:pt idx="3">
                  <c:v>0.39839999999999998</c:v>
                </c:pt>
                <c:pt idx="4">
                  <c:v>0.30399999999999999</c:v>
                </c:pt>
                <c:pt idx="5">
                  <c:v>0.36359999999999998</c:v>
                </c:pt>
                <c:pt idx="6">
                  <c:v>0.1575</c:v>
                </c:pt>
              </c:numCache>
            </c:numRef>
          </c:val>
          <c:extLst>
            <c:ext xmlns:c16="http://schemas.microsoft.com/office/drawing/2014/chart" uri="{C3380CC4-5D6E-409C-BE32-E72D297353CC}">
              <c16:uniqueId val="{00000001-FC00-49E8-A083-0791CEBEE3B9}"/>
            </c:ext>
          </c:extLst>
        </c:ser>
        <c:ser>
          <c:idx val="2"/>
          <c:order val="2"/>
          <c:tx>
            <c:strRef>
              <c:f>Sheet1!$D$1</c:f>
              <c:strCache>
                <c:ptCount val="1"/>
                <c:pt idx="0">
                  <c:v>Maybe</c:v>
                </c:pt>
              </c:strCache>
            </c:strRef>
          </c:tx>
          <c:spPr>
            <a:solidFill>
              <a:srgbClr val="F9BE00"/>
            </a:solidFill>
          </c:spPr>
          <c:invertIfNegative val="0"/>
          <c:cat>
            <c:strRef>
              <c:f>Sheet1!$A$2:$A$8</c:f>
              <c:strCache>
                <c:ptCount val="7"/>
                <c:pt idx="0">
                  <c:v>Surface water drainage</c:v>
                </c:pt>
                <c:pt idx="1">
                  <c:v>Sewage system</c:v>
                </c:pt>
                <c:pt idx="2">
                  <c:v>Electricity</c:v>
                </c:pt>
                <c:pt idx="3">
                  <c:v>Mains Gas</c:v>
                </c:pt>
                <c:pt idx="4">
                  <c:v>Broadband</c:v>
                </c:pt>
                <c:pt idx="5">
                  <c:v>Mains Water</c:v>
                </c:pt>
                <c:pt idx="6">
                  <c:v>Mobile phone network</c:v>
                </c:pt>
              </c:strCache>
            </c:strRef>
          </c:cat>
          <c:val>
            <c:numRef>
              <c:f>Sheet1!$D$2:$D$8</c:f>
              <c:numCache>
                <c:formatCode>0.00%</c:formatCode>
                <c:ptCount val="7"/>
                <c:pt idx="0">
                  <c:v>0.15790000000000001</c:v>
                </c:pt>
                <c:pt idx="1">
                  <c:v>0.36430000000000001</c:v>
                </c:pt>
                <c:pt idx="2">
                  <c:v>0.39019999999999999</c:v>
                </c:pt>
                <c:pt idx="3">
                  <c:v>0.40649999999999997</c:v>
                </c:pt>
                <c:pt idx="4">
                  <c:v>0.23200000000000001</c:v>
                </c:pt>
                <c:pt idx="5">
                  <c:v>0.40500000000000003</c:v>
                </c:pt>
                <c:pt idx="6">
                  <c:v>0.17319999999999999</c:v>
                </c:pt>
              </c:numCache>
            </c:numRef>
          </c:val>
          <c:extLst>
            <c:ext xmlns:c16="http://schemas.microsoft.com/office/drawing/2014/chart" uri="{C3380CC4-5D6E-409C-BE32-E72D297353CC}">
              <c16:uniqueId val="{00000002-FC00-49E8-A083-0791CEBEE3B9}"/>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Very Important</c:v>
                </c:pt>
              </c:strCache>
            </c:strRef>
          </c:tx>
          <c:spPr>
            <a:solidFill>
              <a:srgbClr val="00BF6F"/>
            </a:solidFill>
          </c:spPr>
          <c:invertIfNegative val="0"/>
          <c:cat>
            <c:strRef>
              <c:f>Sheet1!$A$2:$A$8</c:f>
              <c:strCache>
                <c:ptCount val="7"/>
                <c:pt idx="0">
                  <c:v>The character and layout of existing buildings in the village</c:v>
                </c:pt>
                <c:pt idx="1">
                  <c:v>The “green natural wedges” within the built environment</c:v>
                </c:pt>
                <c:pt idx="2">
                  <c:v>Views from the Village: Both panoramic and glimpsed views of the countryside and landmark buildings</c:v>
                </c:pt>
                <c:pt idx="3">
                  <c:v>Building styles, types, and materials</c:v>
                </c:pt>
                <c:pt idx="4">
                  <c:v>Stonewalls and hedge boundary style</c:v>
                </c:pt>
                <c:pt idx="5">
                  <c:v>The presence of front gardens</c:v>
                </c:pt>
                <c:pt idx="6">
                  <c:v>Narrow lanes without pavements</c:v>
                </c:pt>
              </c:strCache>
            </c:strRef>
          </c:cat>
          <c:val>
            <c:numRef>
              <c:f>Sheet1!$B$2:$B$8</c:f>
              <c:numCache>
                <c:formatCode>0.00%</c:formatCode>
                <c:ptCount val="7"/>
                <c:pt idx="0">
                  <c:v>0.71850000000000003</c:v>
                </c:pt>
                <c:pt idx="1">
                  <c:v>0.73129999999999995</c:v>
                </c:pt>
                <c:pt idx="2">
                  <c:v>0.72789999999999999</c:v>
                </c:pt>
                <c:pt idx="3">
                  <c:v>0.69399999999999995</c:v>
                </c:pt>
                <c:pt idx="4">
                  <c:v>0.64180000000000004</c:v>
                </c:pt>
                <c:pt idx="5">
                  <c:v>0.33090000000000003</c:v>
                </c:pt>
                <c:pt idx="6">
                  <c:v>0.23480000000000001</c:v>
                </c:pt>
              </c:numCache>
            </c:numRef>
          </c:val>
          <c:extLst>
            <c:ext xmlns:c16="http://schemas.microsoft.com/office/drawing/2014/chart" uri="{C3380CC4-5D6E-409C-BE32-E72D297353CC}">
              <c16:uniqueId val="{00000000-C5F8-4ED9-83AA-D6DC0C870E4B}"/>
            </c:ext>
          </c:extLst>
        </c:ser>
        <c:ser>
          <c:idx val="1"/>
          <c:order val="1"/>
          <c:tx>
            <c:strRef>
              <c:f>Sheet1!$C$1</c:f>
              <c:strCache>
                <c:ptCount val="1"/>
                <c:pt idx="0">
                  <c:v>Moderately Important</c:v>
                </c:pt>
              </c:strCache>
            </c:strRef>
          </c:tx>
          <c:spPr>
            <a:solidFill>
              <a:srgbClr val="507CB6"/>
            </a:solidFill>
          </c:spPr>
          <c:invertIfNegative val="0"/>
          <c:cat>
            <c:strRef>
              <c:f>Sheet1!$A$2:$A$8</c:f>
              <c:strCache>
                <c:ptCount val="7"/>
                <c:pt idx="0">
                  <c:v>The character and layout of existing buildings in the village</c:v>
                </c:pt>
                <c:pt idx="1">
                  <c:v>The “green natural wedges” within the built environment</c:v>
                </c:pt>
                <c:pt idx="2">
                  <c:v>Views from the Village: Both panoramic and glimpsed views of the countryside and landmark buildings</c:v>
                </c:pt>
                <c:pt idx="3">
                  <c:v>Building styles, types, and materials</c:v>
                </c:pt>
                <c:pt idx="4">
                  <c:v>Stonewalls and hedge boundary style</c:v>
                </c:pt>
                <c:pt idx="5">
                  <c:v>The presence of front gardens</c:v>
                </c:pt>
                <c:pt idx="6">
                  <c:v>Narrow lanes without pavements</c:v>
                </c:pt>
              </c:strCache>
            </c:strRef>
          </c:cat>
          <c:val>
            <c:numRef>
              <c:f>Sheet1!$C$2:$C$8</c:f>
              <c:numCache>
                <c:formatCode>0.00%</c:formatCode>
                <c:ptCount val="7"/>
                <c:pt idx="0">
                  <c:v>0.25929999999999997</c:v>
                </c:pt>
                <c:pt idx="1">
                  <c:v>0.21640000000000001</c:v>
                </c:pt>
                <c:pt idx="2">
                  <c:v>0.2059</c:v>
                </c:pt>
                <c:pt idx="3">
                  <c:v>0.26869999999999999</c:v>
                </c:pt>
                <c:pt idx="4">
                  <c:v>0.26119999999999999</c:v>
                </c:pt>
                <c:pt idx="5">
                  <c:v>0.43380000000000002</c:v>
                </c:pt>
                <c:pt idx="6">
                  <c:v>0.40150000000000002</c:v>
                </c:pt>
              </c:numCache>
            </c:numRef>
          </c:val>
          <c:extLst>
            <c:ext xmlns:c16="http://schemas.microsoft.com/office/drawing/2014/chart" uri="{C3380CC4-5D6E-409C-BE32-E72D297353CC}">
              <c16:uniqueId val="{00000001-C5F8-4ED9-83AA-D6DC0C870E4B}"/>
            </c:ext>
          </c:extLst>
        </c:ser>
        <c:ser>
          <c:idx val="2"/>
          <c:order val="2"/>
          <c:tx>
            <c:strRef>
              <c:f>Sheet1!$D$1</c:f>
              <c:strCache>
                <c:ptCount val="1"/>
                <c:pt idx="0">
                  <c:v>Not Important</c:v>
                </c:pt>
              </c:strCache>
            </c:strRef>
          </c:tx>
          <c:spPr>
            <a:solidFill>
              <a:srgbClr val="F9BE00"/>
            </a:solidFill>
          </c:spPr>
          <c:invertIfNegative val="0"/>
          <c:cat>
            <c:strRef>
              <c:f>Sheet1!$A$2:$A$8</c:f>
              <c:strCache>
                <c:ptCount val="7"/>
                <c:pt idx="0">
                  <c:v>The character and layout of existing buildings in the village</c:v>
                </c:pt>
                <c:pt idx="1">
                  <c:v>The “green natural wedges” within the built environment</c:v>
                </c:pt>
                <c:pt idx="2">
                  <c:v>Views from the Village: Both panoramic and glimpsed views of the countryside and landmark buildings</c:v>
                </c:pt>
                <c:pt idx="3">
                  <c:v>Building styles, types, and materials</c:v>
                </c:pt>
                <c:pt idx="4">
                  <c:v>Stonewalls and hedge boundary style</c:v>
                </c:pt>
                <c:pt idx="5">
                  <c:v>The presence of front gardens</c:v>
                </c:pt>
                <c:pt idx="6">
                  <c:v>Narrow lanes without pavements</c:v>
                </c:pt>
              </c:strCache>
            </c:strRef>
          </c:cat>
          <c:val>
            <c:numRef>
              <c:f>Sheet1!$D$2:$D$8</c:f>
              <c:numCache>
                <c:formatCode>0.00%</c:formatCode>
                <c:ptCount val="7"/>
                <c:pt idx="0">
                  <c:v>2.2200000000000001E-2</c:v>
                </c:pt>
                <c:pt idx="1">
                  <c:v>5.2200000000000003E-2</c:v>
                </c:pt>
                <c:pt idx="2">
                  <c:v>6.6199999999999995E-2</c:v>
                </c:pt>
                <c:pt idx="3">
                  <c:v>3.73E-2</c:v>
                </c:pt>
                <c:pt idx="4">
                  <c:v>9.7000000000000003E-2</c:v>
                </c:pt>
                <c:pt idx="5">
                  <c:v>0.23530000000000001</c:v>
                </c:pt>
                <c:pt idx="6">
                  <c:v>0.36359999999999998</c:v>
                </c:pt>
              </c:numCache>
            </c:numRef>
          </c:val>
          <c:extLst>
            <c:ext xmlns:c16="http://schemas.microsoft.com/office/drawing/2014/chart" uri="{C3380CC4-5D6E-409C-BE32-E72D297353CC}">
              <c16:uniqueId val="{00000002-C5F8-4ED9-83AA-D6DC0C870E4B}"/>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D70-4198-80B2-B54C78701C45}"/>
              </c:ext>
            </c:extLst>
          </c:dPt>
          <c:dPt>
            <c:idx val="1"/>
            <c:invertIfNegative val="0"/>
            <c:bubble3D val="0"/>
            <c:spPr>
              <a:solidFill>
                <a:srgbClr val="507CB6"/>
              </a:solidFill>
              <a:ln w="0">
                <a:noFill/>
              </a:ln>
            </c:spPr>
            <c:extLst>
              <c:ext xmlns:c16="http://schemas.microsoft.com/office/drawing/2014/chart" uri="{C3380CC4-5D6E-409C-BE32-E72D297353CC}">
                <c16:uniqueId val="{00000003-AD70-4198-80B2-B54C78701C45}"/>
              </c:ext>
            </c:extLst>
          </c:dPt>
          <c:dPt>
            <c:idx val="2"/>
            <c:invertIfNegative val="0"/>
            <c:bubble3D val="0"/>
            <c:spPr>
              <a:solidFill>
                <a:srgbClr val="F9BE00"/>
              </a:solidFill>
              <a:ln w="0">
                <a:noFill/>
              </a:ln>
            </c:spPr>
            <c:extLst>
              <c:ext xmlns:c16="http://schemas.microsoft.com/office/drawing/2014/chart" uri="{C3380CC4-5D6E-409C-BE32-E72D297353CC}">
                <c16:uniqueId val="{00000005-AD70-4198-80B2-B54C78701C45}"/>
              </c:ext>
            </c:extLst>
          </c:dPt>
          <c:cat>
            <c:strRef>
              <c:f>Sheet1!$A$2:$A$4</c:f>
              <c:strCache>
                <c:ptCount val="3"/>
                <c:pt idx="0">
                  <c:v>Yes</c:v>
                </c:pt>
                <c:pt idx="1">
                  <c:v>No</c:v>
                </c:pt>
                <c:pt idx="2">
                  <c:v>Unsure</c:v>
                </c:pt>
              </c:strCache>
            </c:strRef>
          </c:cat>
          <c:val>
            <c:numRef>
              <c:f>Sheet1!$B$2:$B$4</c:f>
              <c:numCache>
                <c:formatCode>0.00%</c:formatCode>
                <c:ptCount val="3"/>
                <c:pt idx="0">
                  <c:v>0.33069999999999999</c:v>
                </c:pt>
                <c:pt idx="1">
                  <c:v>0.29920000000000002</c:v>
                </c:pt>
                <c:pt idx="2">
                  <c:v>0.37009999999999998</c:v>
                </c:pt>
              </c:numCache>
            </c:numRef>
          </c:val>
          <c:extLst>
            <c:ext xmlns:c16="http://schemas.microsoft.com/office/drawing/2014/chart" uri="{C3380CC4-5D6E-409C-BE32-E72D297353CC}">
              <c16:uniqueId val="{00000006-AD70-4198-80B2-B54C78701C45}"/>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Very Important</c:v>
                </c:pt>
              </c:strCache>
            </c:strRef>
          </c:tx>
          <c:spPr>
            <a:solidFill>
              <a:srgbClr val="00BF6F"/>
            </a:solidFill>
          </c:spPr>
          <c:invertIfNegative val="0"/>
          <c:cat>
            <c:strRef>
              <c:f>Sheet1!$A$2:$A$8</c:f>
              <c:strCache>
                <c:ptCount val="7"/>
                <c:pt idx="0">
                  <c:v>The presence of woodlands and mature trees</c:v>
                </c:pt>
                <c:pt idx="1">
                  <c:v>The variety of wildlife</c:v>
                </c:pt>
                <c:pt idx="2">
                  <c:v>Green open spaces</c:v>
                </c:pt>
                <c:pt idx="3">
                  <c:v>Farming activity and livestock</c:v>
                </c:pt>
                <c:pt idx="4">
                  <c:v>Boundary treatment of dry-stone walls and hedges</c:v>
                </c:pt>
                <c:pt idx="5">
                  <c:v>The dark skies</c:v>
                </c:pt>
                <c:pt idx="6">
                  <c:v>The presence of front gardens</c:v>
                </c:pt>
              </c:strCache>
            </c:strRef>
          </c:cat>
          <c:val>
            <c:numRef>
              <c:f>Sheet1!$B$2:$B$8</c:f>
              <c:numCache>
                <c:formatCode>0.00%</c:formatCode>
                <c:ptCount val="7"/>
                <c:pt idx="0">
                  <c:v>0.84440000000000004</c:v>
                </c:pt>
                <c:pt idx="1">
                  <c:v>0.80740000000000001</c:v>
                </c:pt>
                <c:pt idx="2">
                  <c:v>0.82220000000000004</c:v>
                </c:pt>
                <c:pt idx="3">
                  <c:v>0.80740000000000001</c:v>
                </c:pt>
                <c:pt idx="4">
                  <c:v>0.71850000000000003</c:v>
                </c:pt>
                <c:pt idx="5">
                  <c:v>0.64439999999999997</c:v>
                </c:pt>
                <c:pt idx="6">
                  <c:v>0.27410000000000001</c:v>
                </c:pt>
              </c:numCache>
            </c:numRef>
          </c:val>
          <c:extLst>
            <c:ext xmlns:c16="http://schemas.microsoft.com/office/drawing/2014/chart" uri="{C3380CC4-5D6E-409C-BE32-E72D297353CC}">
              <c16:uniqueId val="{00000000-2479-4854-AD5C-2AEB90B53EE4}"/>
            </c:ext>
          </c:extLst>
        </c:ser>
        <c:ser>
          <c:idx val="1"/>
          <c:order val="1"/>
          <c:tx>
            <c:strRef>
              <c:f>Sheet1!$C$1</c:f>
              <c:strCache>
                <c:ptCount val="1"/>
                <c:pt idx="0">
                  <c:v>Moderately Important</c:v>
                </c:pt>
              </c:strCache>
            </c:strRef>
          </c:tx>
          <c:spPr>
            <a:solidFill>
              <a:srgbClr val="507CB6"/>
            </a:solidFill>
          </c:spPr>
          <c:invertIfNegative val="0"/>
          <c:cat>
            <c:strRef>
              <c:f>Sheet1!$A$2:$A$8</c:f>
              <c:strCache>
                <c:ptCount val="7"/>
                <c:pt idx="0">
                  <c:v>The presence of woodlands and mature trees</c:v>
                </c:pt>
                <c:pt idx="1">
                  <c:v>The variety of wildlife</c:v>
                </c:pt>
                <c:pt idx="2">
                  <c:v>Green open spaces</c:v>
                </c:pt>
                <c:pt idx="3">
                  <c:v>Farming activity and livestock</c:v>
                </c:pt>
                <c:pt idx="4">
                  <c:v>Boundary treatment of dry-stone walls and hedges</c:v>
                </c:pt>
                <c:pt idx="5">
                  <c:v>The dark skies</c:v>
                </c:pt>
                <c:pt idx="6">
                  <c:v>The presence of front gardens</c:v>
                </c:pt>
              </c:strCache>
            </c:strRef>
          </c:cat>
          <c:val>
            <c:numRef>
              <c:f>Sheet1!$C$2:$C$8</c:f>
              <c:numCache>
                <c:formatCode>0.00%</c:formatCode>
                <c:ptCount val="7"/>
                <c:pt idx="0">
                  <c:v>0.14810000000000001</c:v>
                </c:pt>
                <c:pt idx="1">
                  <c:v>0.1852</c:v>
                </c:pt>
                <c:pt idx="2">
                  <c:v>0.14069999999999999</c:v>
                </c:pt>
                <c:pt idx="3">
                  <c:v>0.14810000000000001</c:v>
                </c:pt>
                <c:pt idx="4">
                  <c:v>0.25190000000000001</c:v>
                </c:pt>
                <c:pt idx="5">
                  <c:v>0.22220000000000001</c:v>
                </c:pt>
                <c:pt idx="6">
                  <c:v>0.55559999999999998</c:v>
                </c:pt>
              </c:numCache>
            </c:numRef>
          </c:val>
          <c:extLst>
            <c:ext xmlns:c16="http://schemas.microsoft.com/office/drawing/2014/chart" uri="{C3380CC4-5D6E-409C-BE32-E72D297353CC}">
              <c16:uniqueId val="{00000001-2479-4854-AD5C-2AEB90B53EE4}"/>
            </c:ext>
          </c:extLst>
        </c:ser>
        <c:ser>
          <c:idx val="2"/>
          <c:order val="2"/>
          <c:tx>
            <c:strRef>
              <c:f>Sheet1!$D$1</c:f>
              <c:strCache>
                <c:ptCount val="1"/>
                <c:pt idx="0">
                  <c:v>Not Important</c:v>
                </c:pt>
              </c:strCache>
            </c:strRef>
          </c:tx>
          <c:spPr>
            <a:solidFill>
              <a:srgbClr val="F9BE00"/>
            </a:solidFill>
          </c:spPr>
          <c:invertIfNegative val="0"/>
          <c:cat>
            <c:strRef>
              <c:f>Sheet1!$A$2:$A$8</c:f>
              <c:strCache>
                <c:ptCount val="7"/>
                <c:pt idx="0">
                  <c:v>The presence of woodlands and mature trees</c:v>
                </c:pt>
                <c:pt idx="1">
                  <c:v>The variety of wildlife</c:v>
                </c:pt>
                <c:pt idx="2">
                  <c:v>Green open spaces</c:v>
                </c:pt>
                <c:pt idx="3">
                  <c:v>Farming activity and livestock</c:v>
                </c:pt>
                <c:pt idx="4">
                  <c:v>Boundary treatment of dry-stone walls and hedges</c:v>
                </c:pt>
                <c:pt idx="5">
                  <c:v>The dark skies</c:v>
                </c:pt>
                <c:pt idx="6">
                  <c:v>The presence of front gardens</c:v>
                </c:pt>
              </c:strCache>
            </c:strRef>
          </c:cat>
          <c:val>
            <c:numRef>
              <c:f>Sheet1!$D$2:$D$8</c:f>
              <c:numCache>
                <c:formatCode>0.00%</c:formatCode>
                <c:ptCount val="7"/>
                <c:pt idx="0">
                  <c:v>7.4000000000000003E-3</c:v>
                </c:pt>
                <c:pt idx="1">
                  <c:v>7.4000000000000003E-3</c:v>
                </c:pt>
                <c:pt idx="2">
                  <c:v>3.6999999999999998E-2</c:v>
                </c:pt>
                <c:pt idx="3">
                  <c:v>4.4400000000000002E-2</c:v>
                </c:pt>
                <c:pt idx="4">
                  <c:v>2.9600000000000001E-2</c:v>
                </c:pt>
                <c:pt idx="5">
                  <c:v>0.1333</c:v>
                </c:pt>
                <c:pt idx="6">
                  <c:v>0.1704</c:v>
                </c:pt>
              </c:numCache>
            </c:numRef>
          </c:val>
          <c:extLst>
            <c:ext xmlns:c16="http://schemas.microsoft.com/office/drawing/2014/chart" uri="{C3380CC4-5D6E-409C-BE32-E72D297353CC}">
              <c16:uniqueId val="{00000002-2479-4854-AD5C-2AEB90B53EE4}"/>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Good</c:v>
                </c:pt>
              </c:strCache>
            </c:strRef>
          </c:tx>
          <c:spPr>
            <a:solidFill>
              <a:srgbClr val="00BF6F"/>
            </a:solidFill>
          </c:spPr>
          <c:invertIfNegative val="0"/>
          <c:cat>
            <c:strRef>
              <c:f>Sheet1!$A$2:$A$6</c:f>
              <c:strCache>
                <c:ptCount val="5"/>
                <c:pt idx="0">
                  <c:v>Country lanes</c:v>
                </c:pt>
                <c:pt idx="1">
                  <c:v>Footpaths</c:v>
                </c:pt>
                <c:pt idx="2">
                  <c:v>Multi user paths</c:v>
                </c:pt>
                <c:pt idx="3">
                  <c:v>Open access</c:v>
                </c:pt>
                <c:pt idx="4">
                  <c:v>Bridleways</c:v>
                </c:pt>
              </c:strCache>
            </c:strRef>
          </c:cat>
          <c:val>
            <c:numRef>
              <c:f>Sheet1!$B$2:$B$6</c:f>
              <c:numCache>
                <c:formatCode>0.00%</c:formatCode>
                <c:ptCount val="5"/>
                <c:pt idx="0">
                  <c:v>0.58779999999999999</c:v>
                </c:pt>
                <c:pt idx="1">
                  <c:v>0.58779999999999999</c:v>
                </c:pt>
                <c:pt idx="2">
                  <c:v>0.53029999999999999</c:v>
                </c:pt>
                <c:pt idx="3">
                  <c:v>0.42859999999999998</c:v>
                </c:pt>
                <c:pt idx="4">
                  <c:v>0.3629</c:v>
                </c:pt>
              </c:numCache>
            </c:numRef>
          </c:val>
          <c:extLst>
            <c:ext xmlns:c16="http://schemas.microsoft.com/office/drawing/2014/chart" uri="{C3380CC4-5D6E-409C-BE32-E72D297353CC}">
              <c16:uniqueId val="{00000000-9948-4DFC-91F4-CC9CE8BC0515}"/>
            </c:ext>
          </c:extLst>
        </c:ser>
        <c:ser>
          <c:idx val="1"/>
          <c:order val="1"/>
          <c:tx>
            <c:strRef>
              <c:f>Sheet1!$C$1</c:f>
              <c:strCache>
                <c:ptCount val="1"/>
                <c:pt idx="0">
                  <c:v>Fair</c:v>
                </c:pt>
              </c:strCache>
            </c:strRef>
          </c:tx>
          <c:spPr>
            <a:solidFill>
              <a:srgbClr val="507CB6"/>
            </a:solidFill>
          </c:spPr>
          <c:invertIfNegative val="0"/>
          <c:cat>
            <c:strRef>
              <c:f>Sheet1!$A$2:$A$6</c:f>
              <c:strCache>
                <c:ptCount val="5"/>
                <c:pt idx="0">
                  <c:v>Country lanes</c:v>
                </c:pt>
                <c:pt idx="1">
                  <c:v>Footpaths</c:v>
                </c:pt>
                <c:pt idx="2">
                  <c:v>Multi user paths</c:v>
                </c:pt>
                <c:pt idx="3">
                  <c:v>Open access</c:v>
                </c:pt>
                <c:pt idx="4">
                  <c:v>Bridleways</c:v>
                </c:pt>
              </c:strCache>
            </c:strRef>
          </c:cat>
          <c:val>
            <c:numRef>
              <c:f>Sheet1!$C$2:$C$6</c:f>
              <c:numCache>
                <c:formatCode>0.00%</c:formatCode>
                <c:ptCount val="5"/>
                <c:pt idx="0">
                  <c:v>0.39689999999999998</c:v>
                </c:pt>
                <c:pt idx="1">
                  <c:v>0.3664</c:v>
                </c:pt>
                <c:pt idx="2">
                  <c:v>0.42420000000000002</c:v>
                </c:pt>
                <c:pt idx="3">
                  <c:v>0.42859999999999998</c:v>
                </c:pt>
                <c:pt idx="4">
                  <c:v>0.4839</c:v>
                </c:pt>
              </c:numCache>
            </c:numRef>
          </c:val>
          <c:extLst>
            <c:ext xmlns:c16="http://schemas.microsoft.com/office/drawing/2014/chart" uri="{C3380CC4-5D6E-409C-BE32-E72D297353CC}">
              <c16:uniqueId val="{00000001-9948-4DFC-91F4-CC9CE8BC0515}"/>
            </c:ext>
          </c:extLst>
        </c:ser>
        <c:ser>
          <c:idx val="2"/>
          <c:order val="2"/>
          <c:tx>
            <c:strRef>
              <c:f>Sheet1!$D$1</c:f>
              <c:strCache>
                <c:ptCount val="1"/>
                <c:pt idx="0">
                  <c:v>Poor</c:v>
                </c:pt>
              </c:strCache>
            </c:strRef>
          </c:tx>
          <c:spPr>
            <a:solidFill>
              <a:srgbClr val="F9BE00"/>
            </a:solidFill>
          </c:spPr>
          <c:invertIfNegative val="0"/>
          <c:cat>
            <c:strRef>
              <c:f>Sheet1!$A$2:$A$6</c:f>
              <c:strCache>
                <c:ptCount val="5"/>
                <c:pt idx="0">
                  <c:v>Country lanes</c:v>
                </c:pt>
                <c:pt idx="1">
                  <c:v>Footpaths</c:v>
                </c:pt>
                <c:pt idx="2">
                  <c:v>Multi user paths</c:v>
                </c:pt>
                <c:pt idx="3">
                  <c:v>Open access</c:v>
                </c:pt>
                <c:pt idx="4">
                  <c:v>Bridleways</c:v>
                </c:pt>
              </c:strCache>
            </c:strRef>
          </c:cat>
          <c:val>
            <c:numRef>
              <c:f>Sheet1!$D$2:$D$6</c:f>
              <c:numCache>
                <c:formatCode>0.00%</c:formatCode>
                <c:ptCount val="5"/>
                <c:pt idx="0">
                  <c:v>1.5299999999999999E-2</c:v>
                </c:pt>
                <c:pt idx="1">
                  <c:v>4.58E-2</c:v>
                </c:pt>
                <c:pt idx="2">
                  <c:v>4.5499999999999999E-2</c:v>
                </c:pt>
                <c:pt idx="3">
                  <c:v>0.1429</c:v>
                </c:pt>
                <c:pt idx="4">
                  <c:v>0.1532</c:v>
                </c:pt>
              </c:numCache>
            </c:numRef>
          </c:val>
          <c:extLst>
            <c:ext xmlns:c16="http://schemas.microsoft.com/office/drawing/2014/chart" uri="{C3380CC4-5D6E-409C-BE32-E72D297353CC}">
              <c16:uniqueId val="{00000002-9948-4DFC-91F4-CC9CE8BC0515}"/>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Westbury Sub Mendip Neighbourhood Plan Questionnaire</a:t>
            </a:r>
            <a:endParaRPr dirty="0"/>
          </a:p>
        </p:txBody>
      </p:sp>
      <p:sp>
        <p:nvSpPr>
          <p:cNvPr id="3" name="Text Placeholder 2"/>
          <p:cNvSpPr>
            <a:spLocks noGrp="1"/>
          </p:cNvSpPr>
          <p:nvPr>
            <p:ph type="body" sz="quarter" idx="12"/>
          </p:nvPr>
        </p:nvSpPr>
        <p:spPr/>
        <p:txBody>
          <a:bodyPr/>
          <a:lstStyle/>
          <a:p>
            <a:r>
              <a:rPr lang="en-GB" dirty="0"/>
              <a:t>Wednesday, May 29, 2024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Housing DevelopmentWestbury Sub Mendip has 353 dwellings; please indicate what level of housing growth you would like to see over the next 15 years?</a:t>
            </a:r>
            <a:endParaRPr dirty="0"/>
          </a:p>
        </p:txBody>
      </p:sp>
      <p:sp>
        <p:nvSpPr>
          <p:cNvPr id="3" name="Title"/>
          <p:cNvSpPr>
            <a:spLocks noGrp="1"/>
          </p:cNvSpPr>
          <p:nvPr>
            <p:ph type="body" sz="quarter" idx="14"/>
          </p:nvPr>
        </p:nvSpPr>
        <p:spPr/>
        <p:txBody>
          <a:bodyPr/>
          <a:lstStyle/>
          <a:p>
            <a:r>
              <a:rPr lang="en-GB" dirty="0"/>
              <a:t>Answered: 135   Skipped: 7</a:t>
            </a:r>
            <a:endParaRPr dirty="0"/>
          </a:p>
        </p:txBody>
      </p:sp>
      <p:graphicFrame>
        <p:nvGraphicFramePr>
          <p:cNvPr id="4" name="Table Placeholder"/>
          <p:cNvGraphicFramePr>
            <a:graphicFrameLocks/>
          </p:cNvGraphicFramePr>
          <p:nvPr/>
        </p:nvGraphicFramePr>
        <p:xfrm>
          <a:off x="961534" y="1390848"/>
          <a:ext cx="6999999" cy="2081592"/>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fewer than 20 dwellings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20--50 dwellings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54.81%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51-75 dwellings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8.89%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more than 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Do you think the services below need improving to satisfy the future needs of the Parish?</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Do you think the services below need improving to satisfy the future needs of the Parish?</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Table Placeholder"/>
          <p:cNvGraphicFramePr>
            <a:graphicFrameLocks/>
          </p:cNvGraphicFramePr>
          <p:nvPr/>
        </p:nvGraphicFramePr>
        <p:xfrm>
          <a:off x="961534" y="1390848"/>
          <a:ext cx="6999996" cy="371856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YES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MAYBE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Surface water drainage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75.94%
101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8.27%
11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15.79%
21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Sewage system</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47.29%
61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16.28%
21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36.43%
47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Electricity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27.64%
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33.33%
41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39.02%
48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Mains Gas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19.51%
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39.84%
49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40.65%
50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Broadband</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46.40%
58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30.40%
38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23.20%
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Mains Water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23.14%
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36.36%
44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40.50%
49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Mobile phone network</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66.93%
85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15.75%
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17.32%
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 Settlement CharacterHow important is it that the following characteristics of the conservation area of Westbury Sub Mendip are safeguarded and reflected in new development? (Conservation area is on the whole the older part of the village including the open spaces)</a:t>
            </a:r>
            <a:endParaRPr dirty="0"/>
          </a:p>
        </p:txBody>
      </p:sp>
      <p:sp>
        <p:nvSpPr>
          <p:cNvPr id="3" name="Title"/>
          <p:cNvSpPr>
            <a:spLocks noGrp="1"/>
          </p:cNvSpPr>
          <p:nvPr>
            <p:ph type="body" sz="quarter" idx="14"/>
          </p:nvPr>
        </p:nvSpPr>
        <p:spPr/>
        <p:txBody>
          <a:bodyPr/>
          <a:lstStyle/>
          <a:p>
            <a:r>
              <a:rPr lang="en-GB" dirty="0"/>
              <a:t>Answered: 136   Skipped: 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 Settlement CharacterHow important is it that the following characteristics of the conservation area of Westbury Sub Mendip are safeguarded and reflected in new development? (Conservation area is on the whole the older part of the village including the open spaces)</a:t>
            </a:r>
            <a:endParaRPr dirty="0"/>
          </a:p>
        </p:txBody>
      </p:sp>
      <p:sp>
        <p:nvSpPr>
          <p:cNvPr id="3" name="Title"/>
          <p:cNvSpPr>
            <a:spLocks noGrp="1"/>
          </p:cNvSpPr>
          <p:nvPr>
            <p:ph type="body" sz="quarter" idx="14"/>
          </p:nvPr>
        </p:nvSpPr>
        <p:spPr/>
        <p:txBody>
          <a:bodyPr/>
          <a:lstStyle/>
          <a:p>
            <a:r>
              <a:rPr lang="en-GB" dirty="0"/>
              <a:t>Answered: 136   Skipped: 6</a:t>
            </a:r>
            <a:endParaRPr dirty="0"/>
          </a:p>
        </p:txBody>
      </p:sp>
      <p:graphicFrame>
        <p:nvGraphicFramePr>
          <p:cNvPr id="4" name="Table Placeholder"/>
          <p:cNvGraphicFramePr>
            <a:graphicFrameLocks/>
          </p:cNvGraphicFramePr>
          <p:nvPr/>
        </p:nvGraphicFramePr>
        <p:xfrm>
          <a:off x="961534" y="1390848"/>
          <a:ext cx="6999996" cy="664464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VERY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MODERATELY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NOT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The character and layout of existing buildings in the village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71.85%
97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25.93%
35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2.22%
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The “green natural wedges” within the built environment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73.13%
98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21.64%
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5.22%
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Views from the Village: Both panoramic and glimpsed views of the countryside and landmark buildings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72.79%
99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20.59%
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6.62%
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Building styles, types, and materials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69.40%
93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26.87%
36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3.73%
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Stonewalls and hedge boundary style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64.18%
86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26.12%
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9.70%
13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The presence of front gardens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33.09%
45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43.38%
59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23.53%
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Narrow lanes without pavements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23.48%
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40.15%
53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36.36%
48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Q7: Are there other physical ‘features’ in the Parish not mentioned in question 6, that are important to retain?</a:t>
            </a:r>
            <a:endParaRPr dirty="0"/>
          </a:p>
        </p:txBody>
      </p:sp>
      <p:sp>
        <p:nvSpPr>
          <p:cNvPr id="3" name="Title"/>
          <p:cNvSpPr>
            <a:spLocks noGrp="1"/>
          </p:cNvSpPr>
          <p:nvPr>
            <p:ph type="body" sz="quarter" idx="14"/>
          </p:nvPr>
        </p:nvSpPr>
        <p:spPr/>
        <p:txBody>
          <a:bodyPr/>
          <a:lstStyle/>
          <a:p>
            <a:r>
              <a:rPr lang="en-GB" dirty="0"/>
              <a:t>Answered: 127   Skipped: 15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Q7: Are there other physical ‘features’ in the Parish not mentioned in question 6, that are important to retain?</a:t>
            </a:r>
            <a:endParaRPr dirty="0"/>
          </a:p>
        </p:txBody>
      </p:sp>
      <p:sp>
        <p:nvSpPr>
          <p:cNvPr id="3" name="Title"/>
          <p:cNvSpPr>
            <a:spLocks noGrp="1"/>
          </p:cNvSpPr>
          <p:nvPr>
            <p:ph type="body" sz="quarter" idx="14"/>
          </p:nvPr>
        </p:nvSpPr>
        <p:spPr/>
        <p:txBody>
          <a:bodyPr/>
          <a:lstStyle/>
          <a:p>
            <a:r>
              <a:rPr lang="en-GB" dirty="0"/>
              <a:t>Answered: 127   Skipped: 15</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33.07%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29.92%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Unsure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37.01%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127</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Q11: Environment and EcologyHow important are the following to the setting of the village and character of the area?</a:t>
            </a:r>
            <a:endParaRPr dirty="0"/>
          </a:p>
        </p:txBody>
      </p:sp>
      <p:sp>
        <p:nvSpPr>
          <p:cNvPr id="3" name="Title"/>
          <p:cNvSpPr>
            <a:spLocks noGrp="1"/>
          </p:cNvSpPr>
          <p:nvPr>
            <p:ph type="body" sz="quarter" idx="14"/>
          </p:nvPr>
        </p:nvSpPr>
        <p:spPr/>
        <p:txBody>
          <a:bodyPr/>
          <a:lstStyle/>
          <a:p>
            <a:r>
              <a:rPr lang="en-GB" dirty="0"/>
              <a:t>Answered: 136   Skipped: 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Q11: Environment and EcologyHow important are the following to the setting of the village and character of the area?</a:t>
            </a:r>
            <a:endParaRPr dirty="0"/>
          </a:p>
        </p:txBody>
      </p:sp>
      <p:sp>
        <p:nvSpPr>
          <p:cNvPr id="3" name="Title"/>
          <p:cNvSpPr>
            <a:spLocks noGrp="1"/>
          </p:cNvSpPr>
          <p:nvPr>
            <p:ph type="body" sz="quarter" idx="14"/>
          </p:nvPr>
        </p:nvSpPr>
        <p:spPr/>
        <p:txBody>
          <a:bodyPr/>
          <a:lstStyle/>
          <a:p>
            <a:r>
              <a:rPr lang="en-GB" dirty="0"/>
              <a:t>Answered: 136   Skipped: 6</a:t>
            </a:r>
            <a:endParaRPr dirty="0"/>
          </a:p>
        </p:txBody>
      </p:sp>
      <p:graphicFrame>
        <p:nvGraphicFramePr>
          <p:cNvPr id="4" name="Table Placeholder"/>
          <p:cNvGraphicFramePr>
            <a:graphicFrameLocks/>
          </p:cNvGraphicFramePr>
          <p:nvPr/>
        </p:nvGraphicFramePr>
        <p:xfrm>
          <a:off x="961534" y="1390848"/>
          <a:ext cx="6999996" cy="463296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VERY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MODERATELY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NOT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The presence of woodlands and mature trees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84.44%
114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14.81%
20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0.74%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The variety of wildlife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80.74%
109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18.52%
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0.74%
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Green open spaces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82.22%
111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14.07%
19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3.70%
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Farming activity and livestock</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80.74%
109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14.81%
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4.44%
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Boundary treatment of dry-stone walls and hedges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71.85%
97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25.19%
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2.96%
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The dark skies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64.44%
87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22.22%
30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13.33%
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The presence of front gardens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27.41%
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55.56%
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17.04%
23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Q12: How do you rate the provision for public access to the countryside?</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Date Created: Thursday, April 18, 2024</a:t>
            </a:r>
            <a:endParaRPr dirty="0"/>
          </a:p>
        </p:txBody>
      </p:sp>
      <p:sp>
        <p:nvSpPr>
          <p:cNvPr id="3" name="Title 2"/>
          <p:cNvSpPr>
            <a:spLocks noGrp="1"/>
          </p:cNvSpPr>
          <p:nvPr>
            <p:ph type="title"/>
          </p:nvPr>
        </p:nvSpPr>
        <p:spPr/>
        <p:txBody>
          <a:bodyPr/>
          <a:lstStyle/>
          <a:p>
            <a:r>
              <a:rPr lang="en-GB" dirty="0"/>
              <a:t>142</a:t>
            </a:r>
            <a:endParaRPr dirty="0"/>
          </a:p>
        </p:txBody>
      </p:sp>
      <p:sp>
        <p:nvSpPr>
          <p:cNvPr id="4" name="Text Placaholder 3"/>
          <p:cNvSpPr>
            <a:spLocks noGrp="1"/>
          </p:cNvSpPr>
          <p:nvPr>
            <p:ph type="body" sz="quarter" idx="17"/>
          </p:nvPr>
        </p:nvSpPr>
        <p:spPr/>
        <p:txBody>
          <a:bodyPr/>
          <a:lstStyle/>
          <a:p>
            <a:r>
              <a:rPr lang="en-GB" dirty="0"/>
              <a:t>Total Responses</a:t>
            </a:r>
            <a:endParaRPr dirty="0"/>
          </a:p>
        </p:txBody>
      </p:sp>
      <p:sp>
        <p:nvSpPr>
          <p:cNvPr id="5" name="Text Placaholder 4"/>
          <p:cNvSpPr>
            <a:spLocks noGrp="1"/>
          </p:cNvSpPr>
          <p:nvPr>
            <p:ph type="body" sz="quarter" idx="18"/>
          </p:nvPr>
        </p:nvSpPr>
        <p:spPr/>
        <p:txBody>
          <a:bodyPr/>
          <a:lstStyle/>
          <a:p>
            <a:r>
              <a:rPr lang="en-GB" dirty="0"/>
              <a:t>Complete Responses: 142</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Q12: How do you rate the provision for public access to the countryside?</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Table Placeholder"/>
          <p:cNvGraphicFramePr>
            <a:graphicFrameLocks/>
          </p:cNvGraphicFramePr>
          <p:nvPr/>
        </p:nvGraphicFramePr>
        <p:xfrm>
          <a:off x="961534" y="1390848"/>
          <a:ext cx="6999996" cy="280416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GOOD</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FAIR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POOR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Country lanes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58.78%
77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39.69%
52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1.53%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Footpaths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58.78%
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36.64%
48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4.58%
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Multi user paths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53.03%
70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42.42%
56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4.55%
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Open access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42.86%
54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42.86%
54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14.29%
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Bridleways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36.29%
45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48.39%
60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15.32%
19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Q14: We can protect local green spaces within or close to the village because of their amenity or recreation value – do you have any suggestions about which ones we should protect and why</a:t>
            </a:r>
            <a:endParaRPr dirty="0"/>
          </a:p>
        </p:txBody>
      </p:sp>
      <p:sp>
        <p:nvSpPr>
          <p:cNvPr id="3" name="Title"/>
          <p:cNvSpPr>
            <a:spLocks noGrp="1"/>
          </p:cNvSpPr>
          <p:nvPr>
            <p:ph type="body" sz="quarter" idx="14"/>
          </p:nvPr>
        </p:nvSpPr>
        <p:spPr/>
        <p:txBody>
          <a:bodyPr/>
          <a:lstStyle/>
          <a:p>
            <a:r>
              <a:rPr lang="en-GB" dirty="0"/>
              <a:t>Answered: 126   Skipped: 16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Q14: We can protect local green spaces within or close to the village because of their amenity or recreation value – do you have any suggestions about which ones we should protect and why</a:t>
            </a:r>
            <a:endParaRPr dirty="0"/>
          </a:p>
        </p:txBody>
      </p:sp>
      <p:sp>
        <p:nvSpPr>
          <p:cNvPr id="3" name="Title"/>
          <p:cNvSpPr>
            <a:spLocks noGrp="1"/>
          </p:cNvSpPr>
          <p:nvPr>
            <p:ph type="body" sz="quarter" idx="14"/>
          </p:nvPr>
        </p:nvSpPr>
        <p:spPr/>
        <p:txBody>
          <a:bodyPr/>
          <a:lstStyle/>
          <a:p>
            <a:r>
              <a:rPr lang="en-GB" dirty="0"/>
              <a:t>Answered: 126   Skipped: 16</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50.79%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17.46%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Unsure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126</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Q16: In the area where you live, are you concerned about:</a:t>
            </a:r>
            <a:endParaRPr dirty="0"/>
          </a:p>
        </p:txBody>
      </p:sp>
      <p:sp>
        <p:nvSpPr>
          <p:cNvPr id="3" name="Title"/>
          <p:cNvSpPr>
            <a:spLocks noGrp="1"/>
          </p:cNvSpPr>
          <p:nvPr>
            <p:ph type="body" sz="quarter" idx="14"/>
          </p:nvPr>
        </p:nvSpPr>
        <p:spPr/>
        <p:txBody>
          <a:bodyPr/>
          <a:lstStyle/>
          <a:p>
            <a:r>
              <a:rPr lang="en-GB" dirty="0"/>
              <a:t>Answered: 135   Skipped: 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Q16: In the area where you live, are you concerned about:</a:t>
            </a:r>
            <a:endParaRPr dirty="0"/>
          </a:p>
        </p:txBody>
      </p:sp>
      <p:sp>
        <p:nvSpPr>
          <p:cNvPr id="3" name="Title"/>
          <p:cNvSpPr>
            <a:spLocks noGrp="1"/>
          </p:cNvSpPr>
          <p:nvPr>
            <p:ph type="body" sz="quarter" idx="14"/>
          </p:nvPr>
        </p:nvSpPr>
        <p:spPr/>
        <p:txBody>
          <a:bodyPr/>
          <a:lstStyle/>
          <a:p>
            <a:r>
              <a:rPr lang="en-GB" dirty="0"/>
              <a:t>Answered: 135   Skipped: 7</a:t>
            </a:r>
            <a:endParaRPr dirty="0"/>
          </a:p>
        </p:txBody>
      </p:sp>
      <p:graphicFrame>
        <p:nvGraphicFramePr>
          <p:cNvPr id="4" name="Table Placeholder"/>
          <p:cNvGraphicFramePr>
            <a:graphicFrameLocks/>
          </p:cNvGraphicFramePr>
          <p:nvPr/>
        </p:nvGraphicFramePr>
        <p:xfrm>
          <a:off x="961534" y="1390848"/>
          <a:ext cx="6999996" cy="362712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YES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NOT APPLICABLE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Drainage / surface water run-off</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70.68%
94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29.32%
39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Light pollution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39.39%
52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56.82%
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3.79%
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Traffic noise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30.83%
41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65.41%
87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3.76%
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Water quality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26.72%
35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70.99%
93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2.29%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Air quality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18.60%
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79.07%
102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2.33%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Other noises (please describe)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20.75%
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64.15%
68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15.09%
16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Q17: Traffic and TransportThe Neighbourhood Plan is not able to include policies directly relating to highway management and maintenance but can affect pedestrian safety in the village and other user issues.Do any of the following traffic-related matters need addressing?</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Q17: Traffic and TransportThe Neighbourhood Plan is not able to include policies directly relating to highway management and maintenance but can affect pedestrian safety in the village and other user issues.Do any of the following traffic-related matters need addressing?</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Table Placeholder"/>
          <p:cNvGraphicFramePr>
            <a:graphicFrameLocks/>
          </p:cNvGraphicFramePr>
          <p:nvPr/>
        </p:nvGraphicFramePr>
        <p:xfrm>
          <a:off x="961534" y="1390848"/>
          <a:ext cx="6999996" cy="673608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YES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UNSURE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Road maintenance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87.79%
115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6.11%
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6.11%
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Footways in the village alongside the main road</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79.39%
104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18.32%
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2.29%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Measures to improve pedestrian safety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81.25%
104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12.50%
16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6.25%
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Vehicle speeds through the village on the A371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77.10%
101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18.32%
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4.58%
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HGV traffic</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77.27%
102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13.64%
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9.09%
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Public parking in the village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70.54%
91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19.38%
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10.08%
13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Cycleways and routes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52.38%
66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33.33%
42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14.29%
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Vehicle speeds in the village other than on the A371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48.84%
63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39.53%
51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11.63%
15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Other traffic issues, please explain below</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31.87%
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41.76%
38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26.37%
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367998">
                <a:tc>
                  <a:txBody>
                    <a:bodyPr/>
                    <a:lstStyle/>
                    <a:p>
                      <a:pPr algn="l"/>
                      <a:r>
                        <a:rPr lang="en-US" sz="1200" b="0" dirty="0">
                          <a:solidFill>
                            <a:schemeClr val="bg1">
                              <a:lumMod val="50000"/>
                            </a:schemeClr>
                          </a:solidFill>
                        </a:rPr>
                        <a:t>Other footways in the village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16.39%
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63.11%
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20.49%
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Q18: Please rank the following list in order of importance (with 1 being highest).(Either click and drag or use arrows to move rows)</a:t>
            </a:r>
            <a:endParaRPr dirty="0"/>
          </a:p>
        </p:txBody>
      </p:sp>
      <p:sp>
        <p:nvSpPr>
          <p:cNvPr id="3" name="Title"/>
          <p:cNvSpPr>
            <a:spLocks noGrp="1"/>
          </p:cNvSpPr>
          <p:nvPr>
            <p:ph type="body" sz="quarter" idx="14"/>
          </p:nvPr>
        </p:nvSpPr>
        <p:spPr/>
        <p:txBody>
          <a:bodyPr/>
          <a:lstStyle/>
          <a:p>
            <a:r>
              <a:rPr lang="en-GB" dirty="0"/>
              <a:t>Answered: 131   Skipped: 11</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Q18: Please rank the following list in order of importance (with 1 being highest).(Either click and drag or use arrows to move rows)</a:t>
            </a:r>
            <a:endParaRPr dirty="0"/>
          </a:p>
        </p:txBody>
      </p:sp>
      <p:sp>
        <p:nvSpPr>
          <p:cNvPr id="3" name="Title"/>
          <p:cNvSpPr>
            <a:spLocks noGrp="1"/>
          </p:cNvSpPr>
          <p:nvPr>
            <p:ph type="body" sz="quarter" idx="14"/>
          </p:nvPr>
        </p:nvSpPr>
        <p:spPr/>
        <p:txBody>
          <a:bodyPr/>
          <a:lstStyle/>
          <a:p>
            <a:r>
              <a:rPr lang="en-GB" dirty="0"/>
              <a:t>Answered: 131   Skipped: 11</a:t>
            </a:r>
            <a:endParaRPr dirty="0"/>
          </a:p>
        </p:txBody>
      </p:sp>
      <p:pic>
        <p:nvPicPr>
          <p:cNvPr id="6" name="Picture 1"/>
          <p:cNvPicPr>
            <a:picLocks noChangeAspect="1"/>
          </p:cNvPicPr>
          <p:nvPr/>
        </p:nvPicPr>
        <p:blipFill>
          <a:blip r:embed="rId2"/>
          <a:stretch>
            <a:fillRect/>
          </a:stretch>
        </p:blipFill>
        <p:spPr>
          <a:xfrm>
            <a:off x="2411000" y="1000000"/>
            <a:ext cx="3822000" cy="36435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Q19: Is the No. 126 bus service crucial to the life and well-being of Westbury Sub Mendip?</a:t>
            </a:r>
            <a:endParaRPr dirty="0"/>
          </a:p>
        </p:txBody>
      </p:sp>
      <p:sp>
        <p:nvSpPr>
          <p:cNvPr id="3" name="Title"/>
          <p:cNvSpPr>
            <a:spLocks noGrp="1"/>
          </p:cNvSpPr>
          <p:nvPr>
            <p:ph type="body" sz="quarter" idx="14"/>
          </p:nvPr>
        </p:nvSpPr>
        <p:spPr/>
        <p:txBody>
          <a:bodyPr/>
          <a:lstStyle/>
          <a:p>
            <a:r>
              <a:rPr lang="en-GB" dirty="0"/>
              <a:t>Answered: 131   Skipped: 11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For each of the following, please tick the box which you think best describes the current provision in the Parish:</a:t>
            </a:r>
            <a:endParaRPr dirty="0"/>
          </a:p>
        </p:txBody>
      </p:sp>
      <p:sp>
        <p:nvSpPr>
          <p:cNvPr id="3" name="Title"/>
          <p:cNvSpPr>
            <a:spLocks noGrp="1"/>
          </p:cNvSpPr>
          <p:nvPr>
            <p:ph type="body" sz="quarter" idx="14"/>
          </p:nvPr>
        </p:nvSpPr>
        <p:spPr/>
        <p:txBody>
          <a:bodyPr/>
          <a:lstStyle/>
          <a:p>
            <a:r>
              <a:rPr lang="en-GB" dirty="0"/>
              <a:t>Answered: 139   Skipped: 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Q19: Is the No. 126 bus service crucial to the life and well-being of Westbury Sub Mendip?</a:t>
            </a:r>
            <a:endParaRPr dirty="0"/>
          </a:p>
        </p:txBody>
      </p:sp>
      <p:sp>
        <p:nvSpPr>
          <p:cNvPr id="3" name="Title"/>
          <p:cNvSpPr>
            <a:spLocks noGrp="1"/>
          </p:cNvSpPr>
          <p:nvPr>
            <p:ph type="body" sz="quarter" idx="14"/>
          </p:nvPr>
        </p:nvSpPr>
        <p:spPr/>
        <p:txBody>
          <a:bodyPr/>
          <a:lstStyle/>
          <a:p>
            <a:r>
              <a:rPr lang="en-GB" dirty="0"/>
              <a:t>Answered: 131   Skipped: 11</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90.84%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Unsure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6.87%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Q20: How often do you use the buses to Wells / Cheddar / Westbury Sub Mendip?</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Q20: How often do you use the buses to Wells / Cheddar / Westbury Sub Mendip?</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Table Placeholder"/>
          <p:cNvGraphicFramePr>
            <a:graphicFrameLocks/>
          </p:cNvGraphicFramePr>
          <p:nvPr/>
        </p:nvGraphicFramePr>
        <p:xfrm>
          <a:off x="961534" y="1390848"/>
          <a:ext cx="6999999" cy="244959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Daily</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Weekly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Monthly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Occasionally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56.39%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Never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34.59%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135</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Q21: Would your use of the bus service change if there was a more frequent or convenient service?</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Q21: Would your use of the bus service change if there was a more frequent or convenient service?</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45.11%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Maybe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40.60%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133</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Q24: Local Economy and TourismHow should we help provide for local jobs and support the local economy?</a:t>
            </a:r>
            <a:endParaRPr dirty="0"/>
          </a:p>
        </p:txBody>
      </p:sp>
      <p:sp>
        <p:nvSpPr>
          <p:cNvPr id="3" name="Title"/>
          <p:cNvSpPr>
            <a:spLocks noGrp="1"/>
          </p:cNvSpPr>
          <p:nvPr>
            <p:ph type="body" sz="quarter" idx="14"/>
          </p:nvPr>
        </p:nvSpPr>
        <p:spPr/>
        <p:txBody>
          <a:bodyPr/>
          <a:lstStyle/>
          <a:p>
            <a:r>
              <a:rPr lang="en-GB" dirty="0"/>
              <a:t>Answered: 131   Skipped: 11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Q24: Local Economy and TourismHow should we help provide for local jobs and support the local economy?</a:t>
            </a:r>
            <a:endParaRPr dirty="0"/>
          </a:p>
        </p:txBody>
      </p:sp>
      <p:sp>
        <p:nvSpPr>
          <p:cNvPr id="3" name="Title"/>
          <p:cNvSpPr>
            <a:spLocks noGrp="1"/>
          </p:cNvSpPr>
          <p:nvPr>
            <p:ph type="body" sz="quarter" idx="14"/>
          </p:nvPr>
        </p:nvSpPr>
        <p:spPr/>
        <p:txBody>
          <a:bodyPr/>
          <a:lstStyle/>
          <a:p>
            <a:r>
              <a:rPr lang="en-GB" dirty="0"/>
              <a:t>Answered: 131   Skipped: 11</a:t>
            </a:r>
            <a:endParaRPr dirty="0"/>
          </a:p>
        </p:txBody>
      </p:sp>
      <p:graphicFrame>
        <p:nvGraphicFramePr>
          <p:cNvPr id="4" name="Table Placeholder"/>
          <p:cNvGraphicFramePr>
            <a:graphicFrameLocks/>
          </p:cNvGraphicFramePr>
          <p:nvPr/>
        </p:nvGraphicFramePr>
        <p:xfrm>
          <a:off x="961534" y="1390848"/>
          <a:ext cx="6999996" cy="435864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YES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UNSURE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Provide spaces for start-up businesses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74.60%
94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6.35%
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19.05%
24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Support the conversion of rural buildings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66.93%
85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7.87%
10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25.20%
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Support the extension of existing businesses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67.46%
85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6.35%
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26.19%
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Protect	existing employment sites from changes of use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60.16%
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10.94%
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28.91%
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Encourage home-working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52.76%
67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17.32%
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29.92%
38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Other, please detail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15.38%
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28.21%
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56.41%
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2.41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Q25: Should we ensure there is local provision and services for visitors and tourists by:</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Q25: Should we ensure there is local provision and services for visitors and tourists by:</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Table Placeholder"/>
          <p:cNvGraphicFramePr>
            <a:graphicFrameLocks/>
          </p:cNvGraphicFramePr>
          <p:nvPr/>
        </p:nvGraphicFramePr>
        <p:xfrm>
          <a:off x="961534" y="1390848"/>
          <a:ext cx="6999996" cy="344424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YES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UNSURE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Safeguarding the Shop and Pub</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93.98%
125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0.75%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5.26%
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Safeguarding existing tourism businesses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80.16%
101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5.56%
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14.29%
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Supporting new tourism businesses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65.62%
84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8.59%
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25.78%
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Providing better visitor information and signage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60.16%
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14.06%
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25.78%
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Q26: How important are the following in the life of the community:</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For each of the following, please tick the box which you think best describes the current provision in the Parish:</a:t>
            </a:r>
            <a:endParaRPr dirty="0"/>
          </a:p>
        </p:txBody>
      </p:sp>
      <p:sp>
        <p:nvSpPr>
          <p:cNvPr id="3" name="Title"/>
          <p:cNvSpPr>
            <a:spLocks noGrp="1"/>
          </p:cNvSpPr>
          <p:nvPr>
            <p:ph type="body" sz="quarter" idx="14"/>
          </p:nvPr>
        </p:nvSpPr>
        <p:spPr/>
        <p:txBody>
          <a:bodyPr/>
          <a:lstStyle/>
          <a:p>
            <a:r>
              <a:rPr lang="en-GB" dirty="0"/>
              <a:t>Answered: 139   Skipped: 3</a:t>
            </a:r>
            <a:endParaRPr dirty="0"/>
          </a:p>
        </p:txBody>
      </p:sp>
      <p:graphicFrame>
        <p:nvGraphicFramePr>
          <p:cNvPr id="4" name="Table Placeholder"/>
          <p:cNvGraphicFramePr>
            <a:graphicFrameLocks/>
          </p:cNvGraphicFramePr>
          <p:nvPr>
            <p:extLst>
              <p:ext uri="{D42A27DB-BD31-4B8C-83A1-F6EECF244321}">
                <p14:modId xmlns:p14="http://schemas.microsoft.com/office/powerpoint/2010/main" val="1118179117"/>
              </p:ext>
            </p:extLst>
          </p:nvPr>
        </p:nvGraphicFramePr>
        <p:xfrm>
          <a:off x="961534" y="1390848"/>
          <a:ext cx="7000000" cy="2804160"/>
        </p:xfrm>
        <a:graphic>
          <a:graphicData uri="http://schemas.openxmlformats.org/drawingml/2006/table">
            <a:tbl>
              <a:tblPr>
                <a:tableStyleId>{D7AC3CCA-C797-4891-BE02-D94E43425B78}</a:tableStyleId>
              </a:tblPr>
              <a:tblGrid>
                <a:gridCol w="1440143">
                  <a:extLst>
                    <a:ext uri="{9D8B030D-6E8A-4147-A177-3AD203B41FA5}">
                      <a16:colId xmlns:a16="http://schemas.microsoft.com/office/drawing/2014/main" val="20000"/>
                    </a:ext>
                  </a:extLst>
                </a:gridCol>
                <a:gridCol w="1013552">
                  <a:extLst>
                    <a:ext uri="{9D8B030D-6E8A-4147-A177-3AD203B41FA5}">
                      <a16:colId xmlns:a16="http://schemas.microsoft.com/office/drawing/2014/main" val="20001"/>
                    </a:ext>
                  </a:extLst>
                </a:gridCol>
                <a:gridCol w="644487">
                  <a:extLst>
                    <a:ext uri="{9D8B030D-6E8A-4147-A177-3AD203B41FA5}">
                      <a16:colId xmlns:a16="http://schemas.microsoft.com/office/drawing/2014/main" val="20002"/>
                    </a:ext>
                  </a:extLst>
                </a:gridCol>
                <a:gridCol w="716096">
                  <a:extLst>
                    <a:ext uri="{9D8B030D-6E8A-4147-A177-3AD203B41FA5}">
                      <a16:colId xmlns:a16="http://schemas.microsoft.com/office/drawing/2014/main" val="20003"/>
                    </a:ext>
                  </a:extLst>
                </a:gridCol>
                <a:gridCol w="699571">
                  <a:extLst>
                    <a:ext uri="{9D8B030D-6E8A-4147-A177-3AD203B41FA5}">
                      <a16:colId xmlns:a16="http://schemas.microsoft.com/office/drawing/2014/main" val="20004"/>
                    </a:ext>
                  </a:extLst>
                </a:gridCol>
                <a:gridCol w="736151">
                  <a:extLst>
                    <a:ext uri="{9D8B030D-6E8A-4147-A177-3AD203B41FA5}">
                      <a16:colId xmlns:a16="http://schemas.microsoft.com/office/drawing/2014/main" val="20005"/>
                    </a:ext>
                  </a:extLst>
                </a:gridCol>
                <a:gridCol w="701550">
                  <a:extLst>
                    <a:ext uri="{9D8B030D-6E8A-4147-A177-3AD203B41FA5}">
                      <a16:colId xmlns:a16="http://schemas.microsoft.com/office/drawing/2014/main" val="20006"/>
                    </a:ext>
                  </a:extLst>
                </a:gridCol>
                <a:gridCol w="1048450">
                  <a:extLst>
                    <a:ext uri="{9D8B030D-6E8A-4147-A177-3AD203B41FA5}">
                      <a16:colId xmlns:a16="http://schemas.microsoft.com/office/drawing/2014/main" val="20007"/>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EXCELLENT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GOOD</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FAIR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POOR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VERY POOR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Community events and activities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29.50%
41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53.96%
75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15.83%
22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Leisure spaces and opportunities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2.92%
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48.91%
67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37.96%
52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10.22%
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Facilities and services provision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2.19%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38.69%
53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47.45%
65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10.95%
15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0.73%
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Housing range and choice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3.65%
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24.09%
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49.64%
68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20.44%
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2.19%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Local job opportunities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1.47%
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8.09%
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40.44%
55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41.18%
56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8.82%
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Q26: How important are the following in the life of the community:</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Table Placeholder"/>
          <p:cNvGraphicFramePr>
            <a:graphicFrameLocks/>
          </p:cNvGraphicFramePr>
          <p:nvPr/>
        </p:nvGraphicFramePr>
        <p:xfrm>
          <a:off x="961534" y="1390848"/>
          <a:ext cx="7000000" cy="484632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VERY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SLIGHTLY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NOT IMPORTANT</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Community Shop</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88.72%
118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9.02%
12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2.26%
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Public Parking areas (The Square, Mortar Pits)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60.31%
79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28.24%
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9.16%
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2.29%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Robert Glanville Playing Field</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70.45%
93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27.27%
36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2.27%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St Lawrence Church</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52.63%
70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29.32%
39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10.53%
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7.52%
10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St Lawrence School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83.46%
111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15.04%
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0.75%
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0.75%
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The Westbury Inn Pub</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70.45%
93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22.73%
30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6.06%
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0.76%
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Westbury Village Hall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82.09%
110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14.93%
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1.49%
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1.49%
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Q27: How do you rate the services, facilities and opportunities available for the following groups:</a:t>
            </a:r>
            <a:endParaRPr dirty="0"/>
          </a:p>
        </p:txBody>
      </p:sp>
      <p:sp>
        <p:nvSpPr>
          <p:cNvPr id="3" name="Title"/>
          <p:cNvSpPr>
            <a:spLocks noGrp="1"/>
          </p:cNvSpPr>
          <p:nvPr>
            <p:ph type="body" sz="quarter" idx="14"/>
          </p:nvPr>
        </p:nvSpPr>
        <p:spPr/>
        <p:txBody>
          <a:bodyPr/>
          <a:lstStyle/>
          <a:p>
            <a:r>
              <a:rPr lang="en-GB" dirty="0"/>
              <a:t>Answered: 129   Skipped: 13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Q27: How do you rate the services, facilities and opportunities available for the following groups:</a:t>
            </a:r>
            <a:endParaRPr dirty="0"/>
          </a:p>
        </p:txBody>
      </p:sp>
      <p:sp>
        <p:nvSpPr>
          <p:cNvPr id="3" name="Title"/>
          <p:cNvSpPr>
            <a:spLocks noGrp="1"/>
          </p:cNvSpPr>
          <p:nvPr>
            <p:ph type="body" sz="quarter" idx="14"/>
          </p:nvPr>
        </p:nvSpPr>
        <p:spPr/>
        <p:txBody>
          <a:bodyPr/>
          <a:lstStyle/>
          <a:p>
            <a:r>
              <a:rPr lang="en-GB" dirty="0"/>
              <a:t>Answered: 129   Skipped: 13</a:t>
            </a:r>
            <a:endParaRPr dirty="0"/>
          </a:p>
        </p:txBody>
      </p:sp>
      <p:graphicFrame>
        <p:nvGraphicFramePr>
          <p:cNvPr id="4" name="Table Placeholder"/>
          <p:cNvGraphicFramePr>
            <a:graphicFrameLocks/>
          </p:cNvGraphicFramePr>
          <p:nvPr/>
        </p:nvGraphicFramePr>
        <p:xfrm>
          <a:off x="961534" y="1390848"/>
          <a:ext cx="6999996" cy="2804160"/>
        </p:xfrm>
        <a:graphic>
          <a:graphicData uri="http://schemas.openxmlformats.org/drawingml/2006/table">
            <a:tbl>
              <a:tblPr>
                <a:tableStyleId>{D7AC3CCA-C797-4891-BE02-D94E43425B78}</a:tableStyleId>
              </a:tblPr>
              <a:tblGrid>
                <a:gridCol w="1166666">
                  <a:extLst>
                    <a:ext uri="{9D8B030D-6E8A-4147-A177-3AD203B41FA5}">
                      <a16:colId xmlns:a16="http://schemas.microsoft.com/office/drawing/2014/main" val="20000"/>
                    </a:ext>
                  </a:extLst>
                </a:gridCol>
                <a:gridCol w="1166666">
                  <a:extLst>
                    <a:ext uri="{9D8B030D-6E8A-4147-A177-3AD203B41FA5}">
                      <a16:colId xmlns:a16="http://schemas.microsoft.com/office/drawing/2014/main" val="20001"/>
                    </a:ext>
                  </a:extLst>
                </a:gridCol>
                <a:gridCol w="1166666">
                  <a:extLst>
                    <a:ext uri="{9D8B030D-6E8A-4147-A177-3AD203B41FA5}">
                      <a16:colId xmlns:a16="http://schemas.microsoft.com/office/drawing/2014/main" val="20002"/>
                    </a:ext>
                  </a:extLst>
                </a:gridCol>
                <a:gridCol w="1166666">
                  <a:extLst>
                    <a:ext uri="{9D8B030D-6E8A-4147-A177-3AD203B41FA5}">
                      <a16:colId xmlns:a16="http://schemas.microsoft.com/office/drawing/2014/main" val="20003"/>
                    </a:ext>
                  </a:extLst>
                </a:gridCol>
                <a:gridCol w="1166666">
                  <a:extLst>
                    <a:ext uri="{9D8B030D-6E8A-4147-A177-3AD203B41FA5}">
                      <a16:colId xmlns:a16="http://schemas.microsoft.com/office/drawing/2014/main" val="20004"/>
                    </a:ext>
                  </a:extLst>
                </a:gridCol>
                <a:gridCol w="1166666">
                  <a:extLst>
                    <a:ext uri="{9D8B030D-6E8A-4147-A177-3AD203B41FA5}">
                      <a16:colId xmlns:a16="http://schemas.microsoft.com/office/drawing/2014/main" val="20005"/>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GOOD</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FAIR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POOR</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Children (0-10)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
36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59.17%
71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10.83%
13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Young persons (11-17)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4.17%
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35.00%
42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60.83%
73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Young adults (18-30)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2.50%
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37.50%
45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60.0%
72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Parents and young families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22.95%
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68.03%
83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9.02%
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Elderly people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34.11%
44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51.16%
66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14.73%
19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Q29: Are you supportive of renewable energy installations being promoted and installed in the Parish?</a:t>
            </a:r>
            <a:endParaRPr dirty="0"/>
          </a:p>
        </p:txBody>
      </p:sp>
      <p:sp>
        <p:nvSpPr>
          <p:cNvPr id="3" name="Title"/>
          <p:cNvSpPr>
            <a:spLocks noGrp="1"/>
          </p:cNvSpPr>
          <p:nvPr>
            <p:ph type="body" sz="quarter" idx="14"/>
          </p:nvPr>
        </p:nvSpPr>
        <p:spPr/>
        <p:txBody>
          <a:bodyPr/>
          <a:lstStyle/>
          <a:p>
            <a:r>
              <a:rPr lang="en-GB" dirty="0"/>
              <a:t>Answered: 130   Skipped: 12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Q29: Are you supportive of renewable energy installations being promoted and installed in the Parish?</a:t>
            </a:r>
            <a:endParaRPr dirty="0"/>
          </a:p>
        </p:txBody>
      </p:sp>
      <p:sp>
        <p:nvSpPr>
          <p:cNvPr id="3" name="Title"/>
          <p:cNvSpPr>
            <a:spLocks noGrp="1"/>
          </p:cNvSpPr>
          <p:nvPr>
            <p:ph type="body" sz="quarter" idx="14"/>
          </p:nvPr>
        </p:nvSpPr>
        <p:spPr/>
        <p:txBody>
          <a:bodyPr/>
          <a:lstStyle/>
          <a:p>
            <a:r>
              <a:rPr lang="en-GB" dirty="0"/>
              <a:t>Answered: 130   Skipped: 12</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73.08%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7.69%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Unsure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Q30: Do you think that the village should develop a community-based renewable energy project?</a:t>
            </a:r>
            <a:endParaRPr dirty="0"/>
          </a:p>
        </p:txBody>
      </p:sp>
      <p:sp>
        <p:nvSpPr>
          <p:cNvPr id="3" name="Title"/>
          <p:cNvSpPr>
            <a:spLocks noGrp="1"/>
          </p:cNvSpPr>
          <p:nvPr>
            <p:ph type="body" sz="quarter" idx="14"/>
          </p:nvPr>
        </p:nvSpPr>
        <p:spPr/>
        <p:txBody>
          <a:bodyPr/>
          <a:lstStyle/>
          <a:p>
            <a:r>
              <a:rPr lang="en-GB" dirty="0"/>
              <a:t>Answered: 130   Skipped: 12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Q30: Do you think that the village should develop a community-based renewable energy project?</a:t>
            </a:r>
            <a:endParaRPr dirty="0"/>
          </a:p>
        </p:txBody>
      </p:sp>
      <p:sp>
        <p:nvSpPr>
          <p:cNvPr id="3" name="Title"/>
          <p:cNvSpPr>
            <a:spLocks noGrp="1"/>
          </p:cNvSpPr>
          <p:nvPr>
            <p:ph type="body" sz="quarter" idx="14"/>
          </p:nvPr>
        </p:nvSpPr>
        <p:spPr/>
        <p:txBody>
          <a:bodyPr/>
          <a:lstStyle/>
          <a:p>
            <a:r>
              <a:rPr lang="en-GB" dirty="0"/>
              <a:t>Answered: 130   Skipped: 12</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13.08%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Unsure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Q33: Should we provide space for allotments and/or a community horticulture scheme?</a:t>
            </a:r>
            <a:endParaRPr dirty="0"/>
          </a:p>
        </p:txBody>
      </p:sp>
      <p:sp>
        <p:nvSpPr>
          <p:cNvPr id="3" name="Title"/>
          <p:cNvSpPr>
            <a:spLocks noGrp="1"/>
          </p:cNvSpPr>
          <p:nvPr>
            <p:ph type="body" sz="quarter" idx="14"/>
          </p:nvPr>
        </p:nvSpPr>
        <p:spPr/>
        <p:txBody>
          <a:bodyPr/>
          <a:lstStyle/>
          <a:p>
            <a:r>
              <a:rPr lang="en-GB" dirty="0"/>
              <a:t>Answered: 132   Skipped: 10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Q33: Should we provide space for allotments and/or a community horticulture scheme?</a:t>
            </a:r>
            <a:endParaRPr dirty="0"/>
          </a:p>
        </p:txBody>
      </p:sp>
      <p:sp>
        <p:nvSpPr>
          <p:cNvPr id="3" name="Title"/>
          <p:cNvSpPr>
            <a:spLocks noGrp="1"/>
          </p:cNvSpPr>
          <p:nvPr>
            <p:ph type="body" sz="quarter" idx="14"/>
          </p:nvPr>
        </p:nvSpPr>
        <p:spPr/>
        <p:txBody>
          <a:bodyPr/>
          <a:lstStyle/>
          <a:p>
            <a:r>
              <a:rPr lang="en-GB" dirty="0"/>
              <a:t>Answered: 132   Skipped: 10</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56.06%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16.67%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Unsure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27.27%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Q38: Please tell us your age group (tick one)</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As a community what should we focus on to become more sustainable? Please tick those that you consider are most important. Tick up to five.</a:t>
            </a:r>
            <a:endParaRPr dirty="0"/>
          </a:p>
        </p:txBody>
      </p:sp>
      <p:sp>
        <p:nvSpPr>
          <p:cNvPr id="3" name="Title"/>
          <p:cNvSpPr>
            <a:spLocks noGrp="1"/>
          </p:cNvSpPr>
          <p:nvPr>
            <p:ph type="body" sz="quarter" idx="14"/>
          </p:nvPr>
        </p:nvSpPr>
        <p:spPr/>
        <p:txBody>
          <a:bodyPr/>
          <a:lstStyle/>
          <a:p>
            <a:r>
              <a:rPr lang="en-GB" dirty="0"/>
              <a:t>Answered: 140   Skipped: 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Q38: Please tell us your age group (tick one)</a:t>
            </a:r>
            <a:endParaRPr dirty="0"/>
          </a:p>
        </p:txBody>
      </p:sp>
      <p:sp>
        <p:nvSpPr>
          <p:cNvPr id="3" name="Title"/>
          <p:cNvSpPr>
            <a:spLocks noGrp="1"/>
          </p:cNvSpPr>
          <p:nvPr>
            <p:ph type="body" sz="quarter" idx="14"/>
          </p:nvPr>
        </p:nvSpPr>
        <p:spPr/>
        <p:txBody>
          <a:bodyPr/>
          <a:lstStyle/>
          <a:p>
            <a:r>
              <a:rPr lang="en-GB" dirty="0"/>
              <a:t>Answered: 133   Skipped: 9</a:t>
            </a:r>
            <a:endParaRPr dirty="0"/>
          </a:p>
        </p:txBody>
      </p:sp>
      <p:graphicFrame>
        <p:nvGraphicFramePr>
          <p:cNvPr id="4" name="Table Placeholder"/>
          <p:cNvGraphicFramePr>
            <a:graphicFrameLocks/>
          </p:cNvGraphicFramePr>
          <p:nvPr/>
        </p:nvGraphicFramePr>
        <p:xfrm>
          <a:off x="961534" y="1390848"/>
          <a:ext cx="6999999" cy="3185586"/>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16-18 yrs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18-24 yrs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25-34 yrs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35-44 yrs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8.27%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45-64 yrs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33.83%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65-79 yrs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Over 80 yrs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133</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Q39: Is your primary residence in the Parish of Westbury Sub Mendip?</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Q39: Is your primary residence in the Parish of Westbury Sub Mendip?</a:t>
            </a:r>
            <a:endParaRPr dirty="0"/>
          </a:p>
        </p:txBody>
      </p:sp>
      <p:sp>
        <p:nvSpPr>
          <p:cNvPr id="3" name="Title"/>
          <p:cNvSpPr>
            <a:spLocks noGrp="1"/>
          </p:cNvSpPr>
          <p:nvPr>
            <p:ph type="body" sz="quarter" idx="14"/>
          </p:nvPr>
        </p:nvSpPr>
        <p:spPr/>
        <p:txBody>
          <a:bodyPr/>
          <a:lstStyle/>
          <a:p>
            <a:r>
              <a:rPr lang="en-GB" dirty="0"/>
              <a:t>Answered: 134   Skipped: 8</a:t>
            </a:r>
            <a:endParaRPr dirty="0"/>
          </a:p>
        </p:txBody>
      </p:sp>
      <p:graphicFrame>
        <p:nvGraphicFramePr>
          <p:cNvPr id="4" name="Table Placeholder"/>
          <p:cNvGraphicFramePr>
            <a:graphicFrameLocks/>
          </p:cNvGraphicFramePr>
          <p:nvPr/>
        </p:nvGraphicFramePr>
        <p:xfrm>
          <a:off x="961534" y="1390848"/>
          <a:ext cx="6999999" cy="1345596"/>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99.25%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0.75%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Q40: If NO, please indicate your relationship with the Parish:</a:t>
            </a:r>
            <a:endParaRPr dirty="0"/>
          </a:p>
        </p:txBody>
      </p:sp>
      <p:sp>
        <p:nvSpPr>
          <p:cNvPr id="3" name="Title"/>
          <p:cNvSpPr>
            <a:spLocks noGrp="1"/>
          </p:cNvSpPr>
          <p:nvPr>
            <p:ph type="body" sz="quarter" idx="14"/>
          </p:nvPr>
        </p:nvSpPr>
        <p:spPr/>
        <p:txBody>
          <a:bodyPr/>
          <a:lstStyle/>
          <a:p>
            <a:r>
              <a:rPr lang="en-GB" dirty="0"/>
              <a:t>Answered: 15   Skipped: 127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Q40: If NO, please indicate your relationship with the Parish:</a:t>
            </a:r>
            <a:endParaRPr dirty="0"/>
          </a:p>
        </p:txBody>
      </p:sp>
      <p:sp>
        <p:nvSpPr>
          <p:cNvPr id="3" name="Title"/>
          <p:cNvSpPr>
            <a:spLocks noGrp="1"/>
          </p:cNvSpPr>
          <p:nvPr>
            <p:ph type="body" sz="quarter" idx="14"/>
          </p:nvPr>
        </p:nvSpPr>
        <p:spPr/>
        <p:txBody>
          <a:bodyPr/>
          <a:lstStyle/>
          <a:p>
            <a:r>
              <a:rPr lang="en-GB" dirty="0"/>
              <a:t>Answered: 15   Skipped: 127</a:t>
            </a:r>
            <a:endParaRPr dirty="0"/>
          </a:p>
        </p:txBody>
      </p:sp>
      <p:graphicFrame>
        <p:nvGraphicFramePr>
          <p:cNvPr id="4" name="Table Placeholder"/>
          <p:cNvGraphicFramePr>
            <a:graphicFrameLocks/>
          </p:cNvGraphicFramePr>
          <p:nvPr/>
        </p:nvGraphicFramePr>
        <p:xfrm>
          <a:off x="961534" y="1390848"/>
          <a:ext cx="6999999" cy="2538792"/>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Land or Property Owner</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66.67%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2nd Homeowner or Holiday-Let Owner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Regular Visitor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Work in the Area</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Other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26.67%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15</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Q41: Are you interested in helping prepare the Westbury Sub Mendip Neighbourhood Plan? By:</a:t>
            </a:r>
            <a:endParaRPr dirty="0"/>
          </a:p>
        </p:txBody>
      </p:sp>
      <p:sp>
        <p:nvSpPr>
          <p:cNvPr id="3" name="Title"/>
          <p:cNvSpPr>
            <a:spLocks noGrp="1"/>
          </p:cNvSpPr>
          <p:nvPr>
            <p:ph type="body" sz="quarter" idx="14"/>
          </p:nvPr>
        </p:nvSpPr>
        <p:spPr/>
        <p:txBody>
          <a:bodyPr/>
          <a:lstStyle/>
          <a:p>
            <a:r>
              <a:rPr lang="en-GB" dirty="0"/>
              <a:t>Answered: 112   Skipped: 30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Q41: Are you interested in helping prepare the Westbury Sub Mendip Neighbourhood Plan? By:</a:t>
            </a:r>
            <a:endParaRPr dirty="0"/>
          </a:p>
        </p:txBody>
      </p:sp>
      <p:sp>
        <p:nvSpPr>
          <p:cNvPr id="3" name="Title"/>
          <p:cNvSpPr>
            <a:spLocks noGrp="1"/>
          </p:cNvSpPr>
          <p:nvPr>
            <p:ph type="body" sz="quarter" idx="14"/>
          </p:nvPr>
        </p:nvSpPr>
        <p:spPr/>
        <p:txBody>
          <a:bodyPr/>
          <a:lstStyle/>
          <a:p>
            <a:r>
              <a:rPr lang="en-GB" dirty="0"/>
              <a:t>Answered: 112   Skipped: 30</a:t>
            </a:r>
            <a:endParaRPr dirty="0"/>
          </a:p>
        </p:txBody>
      </p:sp>
      <p:graphicFrame>
        <p:nvGraphicFramePr>
          <p:cNvPr id="4" name="Table Placeholder"/>
          <p:cNvGraphicFramePr>
            <a:graphicFrameLocks/>
          </p:cNvGraphicFramePr>
          <p:nvPr/>
        </p:nvGraphicFramePr>
        <p:xfrm>
          <a:off x="961534" y="1390848"/>
          <a:ext cx="6999999" cy="2081592"/>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Helping with events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17.86%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Delivering information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28.57%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Membership of task groups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No thank you</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58.04%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134</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As a community what should we focus on to become more sustainable? Please tick those that you consider are most important. Tick up to five.</a:t>
            </a:r>
            <a:endParaRPr dirty="0"/>
          </a:p>
        </p:txBody>
      </p:sp>
      <p:sp>
        <p:nvSpPr>
          <p:cNvPr id="3" name="Title"/>
          <p:cNvSpPr>
            <a:spLocks noGrp="1"/>
          </p:cNvSpPr>
          <p:nvPr>
            <p:ph type="body" sz="quarter" idx="14"/>
          </p:nvPr>
        </p:nvSpPr>
        <p:spPr/>
        <p:txBody>
          <a:bodyPr/>
          <a:lstStyle/>
          <a:p>
            <a:r>
              <a:rPr lang="en-GB" dirty="0"/>
              <a:t>Answered: 140   Skipped: 2</a:t>
            </a:r>
            <a:endParaRPr dirty="0"/>
          </a:p>
        </p:txBody>
      </p:sp>
      <p:graphicFrame>
        <p:nvGraphicFramePr>
          <p:cNvPr id="4" name="Table Placeholder"/>
          <p:cNvGraphicFramePr>
            <a:graphicFrameLocks/>
          </p:cNvGraphicFramePr>
          <p:nvPr/>
        </p:nvGraphicFramePr>
        <p:xfrm>
          <a:off x="961534" y="1390848"/>
          <a:ext cx="6999999" cy="4557186"/>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Improve public transport</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72.86%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Traffic management and control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57.86%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Promote wildlife areas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52.86%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Renewable energy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Improve drainage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48.57%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Improve rights of way and footpaths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47.14%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Local design code for buildings and extensions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More dedicated cycle-routes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More recycling opportunities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21.43%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367998">
                <a:tc>
                  <a:txBody>
                    <a:bodyPr/>
                    <a:lstStyle/>
                    <a:p>
                      <a:pPr algn="l"/>
                      <a:r>
                        <a:rPr lang="en-US" sz="1200" b="0" dirty="0">
                          <a:solidFill>
                            <a:schemeClr val="bg1">
                              <a:lumMod val="50000"/>
                            </a:schemeClr>
                          </a:solidFill>
                        </a:rPr>
                        <a:t>Reduce car use and increase car-sharing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8.57%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10"/>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618</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In your opinion, how strong is the sense of community in the Parish? (tick one)</a:t>
            </a:r>
            <a:endParaRPr dirty="0"/>
          </a:p>
        </p:txBody>
      </p:sp>
      <p:sp>
        <p:nvSpPr>
          <p:cNvPr id="3" name="Title"/>
          <p:cNvSpPr>
            <a:spLocks noGrp="1"/>
          </p:cNvSpPr>
          <p:nvPr>
            <p:ph type="body" sz="quarter" idx="14"/>
          </p:nvPr>
        </p:nvSpPr>
        <p:spPr/>
        <p:txBody>
          <a:bodyPr/>
          <a:lstStyle/>
          <a:p>
            <a:r>
              <a:rPr lang="en-GB" dirty="0"/>
              <a:t>Answered: 141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In your opinion, how strong is the sense of community in the Parish? (tick one)</a:t>
            </a:r>
            <a:endParaRPr dirty="0"/>
          </a:p>
        </p:txBody>
      </p:sp>
      <p:sp>
        <p:nvSpPr>
          <p:cNvPr id="3" name="Title"/>
          <p:cNvSpPr>
            <a:spLocks noGrp="1"/>
          </p:cNvSpPr>
          <p:nvPr>
            <p:ph type="body" sz="quarter" idx="14"/>
          </p:nvPr>
        </p:nvSpPr>
        <p:spPr/>
        <p:txBody>
          <a:bodyPr/>
          <a:lstStyle/>
          <a:p>
            <a:r>
              <a:rPr lang="en-GB" dirty="0"/>
              <a:t>Answered: 141   Skipped: 1</a:t>
            </a:r>
            <a:endParaRPr dirty="0"/>
          </a:p>
        </p:txBody>
      </p:sp>
      <p:graphicFrame>
        <p:nvGraphicFramePr>
          <p:cNvPr id="4" name="Table Placeholder"/>
          <p:cNvGraphicFramePr>
            <a:graphicFrameLocks/>
          </p:cNvGraphicFramePr>
          <p:nvPr/>
        </p:nvGraphicFramePr>
        <p:xfrm>
          <a:off x="961534" y="1390848"/>
          <a:ext cx="6999999" cy="2081592"/>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Strong</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38.30%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Quite Strong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44.68%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Average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Weak</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141</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Housing DevelopmentWestbury Sub Mendip has 353 dwellings; please indicate what level of housing growth you would like to see over the next 15 years?</a:t>
            </a:r>
            <a:endParaRPr dirty="0"/>
          </a:p>
        </p:txBody>
      </p:sp>
      <p:sp>
        <p:nvSpPr>
          <p:cNvPr id="3" name="Title"/>
          <p:cNvSpPr>
            <a:spLocks noGrp="1"/>
          </p:cNvSpPr>
          <p:nvPr>
            <p:ph type="body" sz="quarter" idx="14"/>
          </p:nvPr>
        </p:nvSpPr>
        <p:spPr/>
        <p:txBody>
          <a:bodyPr/>
          <a:lstStyle/>
          <a:p>
            <a:r>
              <a:rPr lang="en-GB" dirty="0"/>
              <a:t>Answered: 135   Skipped: 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12978</TotalTime>
  <Words>3317</Words>
  <Application>Microsoft Office PowerPoint</Application>
  <PresentationFormat>On-screen Show (16:9)</PresentationFormat>
  <Paragraphs>849</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Helvetica Neue</vt:lpstr>
      <vt:lpstr>Data slides</vt:lpstr>
      <vt:lpstr>PowerPoint Presentation</vt:lpstr>
      <vt:lpstr>142</vt:lpstr>
      <vt:lpstr>Q1: For each of the following, please tick the box which you think best describes the current provision in the Parish:</vt:lpstr>
      <vt:lpstr>Q1: For each of the following, please tick the box which you think best describes the current provision in the Parish:</vt:lpstr>
      <vt:lpstr>Q2: As a community what should we focus on to become more sustainable? Please tick those that you consider are most important. Tick up to five.</vt:lpstr>
      <vt:lpstr>Q2: As a community what should we focus on to become more sustainable? Please tick those that you consider are most important. Tick up to five.</vt:lpstr>
      <vt:lpstr>Q3: In your opinion, how strong is the sense of community in the Parish? (tick one)</vt:lpstr>
      <vt:lpstr>Q3: In your opinion, how strong is the sense of community in the Parish? (tick one)</vt:lpstr>
      <vt:lpstr>Q4: Housing DevelopmentWestbury Sub Mendip has 353 dwellings; please indicate what level of housing growth you would like to see over the next 15 years?</vt:lpstr>
      <vt:lpstr>Q4: Housing DevelopmentWestbury Sub Mendip has 353 dwellings; please indicate what level of housing growth you would like to see over the next 15 years?</vt:lpstr>
      <vt:lpstr>Q5: Do you think the services below need improving to satisfy the future needs of the Parish?</vt:lpstr>
      <vt:lpstr>Q5: Do you think the services below need improving to satisfy the future needs of the Parish?</vt:lpstr>
      <vt:lpstr>Q6: Settlement CharacterHow important is it that the following characteristics of the conservation area of Westbury Sub Mendip are safeguarded and reflected in new development? (Conservation area is on the whole the older part of the village including the open spaces)</vt:lpstr>
      <vt:lpstr>Q6: Settlement CharacterHow important is it that the following characteristics of the conservation area of Westbury Sub Mendip are safeguarded and reflected in new development? (Conservation area is on the whole the older part of the village including the open spaces)</vt:lpstr>
      <vt:lpstr>Q7: Are there other physical ‘features’ in the Parish not mentioned in question 6, that are important to retain?</vt:lpstr>
      <vt:lpstr>Q7: Are there other physical ‘features’ in the Parish not mentioned in question 6, that are important to retain?</vt:lpstr>
      <vt:lpstr>Q11: Environment and EcologyHow important are the following to the setting of the village and character of the area?</vt:lpstr>
      <vt:lpstr>Q11: Environment and EcologyHow important are the following to the setting of the village and character of the area?</vt:lpstr>
      <vt:lpstr>Q12: How do you rate the provision for public access to the countryside?</vt:lpstr>
      <vt:lpstr>Q12: How do you rate the provision for public access to the countryside?</vt:lpstr>
      <vt:lpstr>Q14: We can protect local green spaces within or close to the village because of their amenity or recreation value – do you have any suggestions about which ones we should protect and why</vt:lpstr>
      <vt:lpstr>Q14: We can protect local green spaces within or close to the village because of their amenity or recreation value – do you have any suggestions about which ones we should protect and why</vt:lpstr>
      <vt:lpstr>Q16: In the area where you live, are you concerned about:</vt:lpstr>
      <vt:lpstr>Q16: In the area where you live, are you concerned about:</vt:lpstr>
      <vt:lpstr>Q17: Traffic and TransportThe Neighbourhood Plan is not able to include policies directly relating to highway management and maintenance but can affect pedestrian safety in the village and other user issues.Do any of the following traffic-related matters need addressing?</vt:lpstr>
      <vt:lpstr>Q17: Traffic and TransportThe Neighbourhood Plan is not able to include policies directly relating to highway management and maintenance but can affect pedestrian safety in the village and other user issues.Do any of the following traffic-related matters need addressing?</vt:lpstr>
      <vt:lpstr>Q18: Please rank the following list in order of importance (with 1 being highest).(Either click and drag or use arrows to move rows)</vt:lpstr>
      <vt:lpstr>Q18: Please rank the following list in order of importance (with 1 being highest).(Either click and drag or use arrows to move rows)</vt:lpstr>
      <vt:lpstr>Q19: Is the No. 126 bus service crucial to the life and well-being of Westbury Sub Mendip?</vt:lpstr>
      <vt:lpstr>Q19: Is the No. 126 bus service crucial to the life and well-being of Westbury Sub Mendip?</vt:lpstr>
      <vt:lpstr>Q20: How often do you use the buses to Wells / Cheddar / Westbury Sub Mendip?</vt:lpstr>
      <vt:lpstr>Q20: How often do you use the buses to Wells / Cheddar / Westbury Sub Mendip?</vt:lpstr>
      <vt:lpstr>Q21: Would your use of the bus service change if there was a more frequent or convenient service?</vt:lpstr>
      <vt:lpstr>Q21: Would your use of the bus service change if there was a more frequent or convenient service?</vt:lpstr>
      <vt:lpstr>Q24: Local Economy and TourismHow should we help provide for local jobs and support the local economy?</vt:lpstr>
      <vt:lpstr>Q24: Local Economy and TourismHow should we help provide for local jobs and support the local economy?</vt:lpstr>
      <vt:lpstr>Q25: Should we ensure there is local provision and services for visitors and tourists by:</vt:lpstr>
      <vt:lpstr>Q25: Should we ensure there is local provision and services for visitors and tourists by:</vt:lpstr>
      <vt:lpstr>Q26: How important are the following in the life of the community:</vt:lpstr>
      <vt:lpstr>Q26: How important are the following in the life of the community:</vt:lpstr>
      <vt:lpstr>Q27: How do you rate the services, facilities and opportunities available for the following groups:</vt:lpstr>
      <vt:lpstr>Q27: How do you rate the services, facilities and opportunities available for the following groups:</vt:lpstr>
      <vt:lpstr>Q29: Are you supportive of renewable energy installations being promoted and installed in the Parish?</vt:lpstr>
      <vt:lpstr>Q29: Are you supportive of renewable energy installations being promoted and installed in the Parish?</vt:lpstr>
      <vt:lpstr>Q30: Do you think that the village should develop a community-based renewable energy project?</vt:lpstr>
      <vt:lpstr>Q30: Do you think that the village should develop a community-based renewable energy project?</vt:lpstr>
      <vt:lpstr>Q33: Should we provide space for allotments and/or a community horticulture scheme?</vt:lpstr>
      <vt:lpstr>Q33: Should we provide space for allotments and/or a community horticulture scheme?</vt:lpstr>
      <vt:lpstr>Q38: Please tell us your age group (tick one)</vt:lpstr>
      <vt:lpstr>Q38: Please tell us your age group (tick one)</vt:lpstr>
      <vt:lpstr>Q39: Is your primary residence in the Parish of Westbury Sub Mendip?</vt:lpstr>
      <vt:lpstr>Q39: Is your primary residence in the Parish of Westbury Sub Mendip?</vt:lpstr>
      <vt:lpstr>Q40: If NO, please indicate your relationship with the Parish:</vt:lpstr>
      <vt:lpstr>Q40: If NO, please indicate your relationship with the Parish:</vt:lpstr>
      <vt:lpstr>Q41: Are you interested in helping prepare the Westbury Sub Mendip Neighbourhood Plan? By:</vt:lpstr>
      <vt:lpstr>Q41: Are you interested in helping prepare the Westbury Sub Mendip Neighbourhood Plan?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Langdon</dc:creator>
  <cp:lastModifiedBy>Mick Fletcher</cp:lastModifiedBy>
  <cp:revision>2</cp:revision>
  <dcterms:modified xsi:type="dcterms:W3CDTF">2025-01-18T09:52:43Z</dcterms:modified>
</cp:coreProperties>
</file>