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Lst>
  <p:sldSz cx="9144000" cy="5143500" type="screen16x9"/>
  <p:notesSz cx="6858000" cy="91440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7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Excellent</c:v>
                </c:pt>
              </c:strCache>
            </c:strRef>
          </c:tx>
          <c:spPr>
            <a:solidFill>
              <a:srgbClr val="00BF6F"/>
            </a:solidFill>
          </c:spPr>
          <c:invertIfNegative val="0"/>
          <c:cat>
            <c:strRef>
              <c:f>Sheet1!$A$2:$A$6</c:f>
              <c:strCache>
                <c:ptCount val="5"/>
                <c:pt idx="0">
                  <c:v>Community events and activities</c:v>
                </c:pt>
                <c:pt idx="1">
                  <c:v>Leisure spaces and opportunities</c:v>
                </c:pt>
                <c:pt idx="2">
                  <c:v>Facilities and services provision</c:v>
                </c:pt>
                <c:pt idx="3">
                  <c:v>Housing range and choice</c:v>
                </c:pt>
                <c:pt idx="4">
                  <c:v>Local job opportunities</c:v>
                </c:pt>
              </c:strCache>
            </c:strRef>
          </c:cat>
          <c:val>
            <c:numRef>
              <c:f>Sheet1!$B$2:$B$6</c:f>
              <c:numCache>
                <c:formatCode>0.00%</c:formatCode>
                <c:ptCount val="5"/>
                <c:pt idx="0">
                  <c:v>0.29499999999999998</c:v>
                </c:pt>
                <c:pt idx="1">
                  <c:v>2.92E-2</c:v>
                </c:pt>
                <c:pt idx="2">
                  <c:v>2.1899999999999999E-2</c:v>
                </c:pt>
                <c:pt idx="3">
                  <c:v>3.6499999999999998E-2</c:v>
                </c:pt>
                <c:pt idx="4">
                  <c:v>1.47E-2</c:v>
                </c:pt>
              </c:numCache>
            </c:numRef>
          </c:val>
          <c:extLst>
            <c:ext xmlns:c16="http://schemas.microsoft.com/office/drawing/2014/chart" uri="{C3380CC4-5D6E-409C-BE32-E72D297353CC}">
              <c16:uniqueId val="{00000000-B1B4-4BF5-B9A9-B92B23B7C139}"/>
            </c:ext>
          </c:extLst>
        </c:ser>
        <c:ser>
          <c:idx val="1"/>
          <c:order val="1"/>
          <c:tx>
            <c:strRef>
              <c:f>Sheet1!$C$1</c:f>
              <c:strCache>
                <c:ptCount val="1"/>
                <c:pt idx="0">
                  <c:v>Good</c:v>
                </c:pt>
              </c:strCache>
            </c:strRef>
          </c:tx>
          <c:spPr>
            <a:solidFill>
              <a:srgbClr val="507CB6"/>
            </a:solidFill>
          </c:spPr>
          <c:invertIfNegative val="0"/>
          <c:cat>
            <c:strRef>
              <c:f>Sheet1!$A$2:$A$6</c:f>
              <c:strCache>
                <c:ptCount val="5"/>
                <c:pt idx="0">
                  <c:v>Community events and activities</c:v>
                </c:pt>
                <c:pt idx="1">
                  <c:v>Leisure spaces and opportunities</c:v>
                </c:pt>
                <c:pt idx="2">
                  <c:v>Facilities and services provision</c:v>
                </c:pt>
                <c:pt idx="3">
                  <c:v>Housing range and choice</c:v>
                </c:pt>
                <c:pt idx="4">
                  <c:v>Local job opportunities</c:v>
                </c:pt>
              </c:strCache>
            </c:strRef>
          </c:cat>
          <c:val>
            <c:numRef>
              <c:f>Sheet1!$C$2:$C$6</c:f>
              <c:numCache>
                <c:formatCode>0.00%</c:formatCode>
                <c:ptCount val="5"/>
                <c:pt idx="0">
                  <c:v>0.53959999999999997</c:v>
                </c:pt>
                <c:pt idx="1">
                  <c:v>0.48909999999999998</c:v>
                </c:pt>
                <c:pt idx="2">
                  <c:v>0.38690000000000002</c:v>
                </c:pt>
                <c:pt idx="3">
                  <c:v>0.2409</c:v>
                </c:pt>
                <c:pt idx="4">
                  <c:v>8.09E-2</c:v>
                </c:pt>
              </c:numCache>
            </c:numRef>
          </c:val>
          <c:extLst>
            <c:ext xmlns:c16="http://schemas.microsoft.com/office/drawing/2014/chart" uri="{C3380CC4-5D6E-409C-BE32-E72D297353CC}">
              <c16:uniqueId val="{00000001-B1B4-4BF5-B9A9-B92B23B7C139}"/>
            </c:ext>
          </c:extLst>
        </c:ser>
        <c:ser>
          <c:idx val="2"/>
          <c:order val="2"/>
          <c:tx>
            <c:strRef>
              <c:f>Sheet1!$D$1</c:f>
              <c:strCache>
                <c:ptCount val="1"/>
                <c:pt idx="0">
                  <c:v>Fair</c:v>
                </c:pt>
              </c:strCache>
            </c:strRef>
          </c:tx>
          <c:spPr>
            <a:solidFill>
              <a:srgbClr val="F9BE00"/>
            </a:solidFill>
          </c:spPr>
          <c:invertIfNegative val="0"/>
          <c:cat>
            <c:strRef>
              <c:f>Sheet1!$A$2:$A$6</c:f>
              <c:strCache>
                <c:ptCount val="5"/>
                <c:pt idx="0">
                  <c:v>Community events and activities</c:v>
                </c:pt>
                <c:pt idx="1">
                  <c:v>Leisure spaces and opportunities</c:v>
                </c:pt>
                <c:pt idx="2">
                  <c:v>Facilities and services provision</c:v>
                </c:pt>
                <c:pt idx="3">
                  <c:v>Housing range and choice</c:v>
                </c:pt>
                <c:pt idx="4">
                  <c:v>Local job opportunities</c:v>
                </c:pt>
              </c:strCache>
            </c:strRef>
          </c:cat>
          <c:val>
            <c:numRef>
              <c:f>Sheet1!$D$2:$D$6</c:f>
              <c:numCache>
                <c:formatCode>0.00%</c:formatCode>
                <c:ptCount val="5"/>
                <c:pt idx="0">
                  <c:v>0.1583</c:v>
                </c:pt>
                <c:pt idx="1">
                  <c:v>0.37959999999999999</c:v>
                </c:pt>
                <c:pt idx="2">
                  <c:v>0.47449999999999998</c:v>
                </c:pt>
                <c:pt idx="3">
                  <c:v>0.49640000000000001</c:v>
                </c:pt>
                <c:pt idx="4">
                  <c:v>0.40439999999999998</c:v>
                </c:pt>
              </c:numCache>
            </c:numRef>
          </c:val>
          <c:extLst>
            <c:ext xmlns:c16="http://schemas.microsoft.com/office/drawing/2014/chart" uri="{C3380CC4-5D6E-409C-BE32-E72D297353CC}">
              <c16:uniqueId val="{00000002-B1B4-4BF5-B9A9-B92B23B7C139}"/>
            </c:ext>
          </c:extLst>
        </c:ser>
        <c:ser>
          <c:idx val="3"/>
          <c:order val="3"/>
          <c:tx>
            <c:strRef>
              <c:f>Sheet1!$E$1</c:f>
              <c:strCache>
                <c:ptCount val="1"/>
                <c:pt idx="0">
                  <c:v>Poor</c:v>
                </c:pt>
              </c:strCache>
            </c:strRef>
          </c:tx>
          <c:spPr>
            <a:solidFill>
              <a:srgbClr val="6BC8CD"/>
            </a:solidFill>
          </c:spPr>
          <c:invertIfNegative val="0"/>
          <c:cat>
            <c:strRef>
              <c:f>Sheet1!$A$2:$A$6</c:f>
              <c:strCache>
                <c:ptCount val="5"/>
                <c:pt idx="0">
                  <c:v>Community events and activities</c:v>
                </c:pt>
                <c:pt idx="1">
                  <c:v>Leisure spaces and opportunities</c:v>
                </c:pt>
                <c:pt idx="2">
                  <c:v>Facilities and services provision</c:v>
                </c:pt>
                <c:pt idx="3">
                  <c:v>Housing range and choice</c:v>
                </c:pt>
                <c:pt idx="4">
                  <c:v>Local job opportunities</c:v>
                </c:pt>
              </c:strCache>
            </c:strRef>
          </c:cat>
          <c:val>
            <c:numRef>
              <c:f>Sheet1!$E$2:$E$6</c:f>
              <c:numCache>
                <c:formatCode>0.00%</c:formatCode>
                <c:ptCount val="5"/>
                <c:pt idx="0">
                  <c:v>7.1999999999999998E-3</c:v>
                </c:pt>
                <c:pt idx="1">
                  <c:v>0.1022</c:v>
                </c:pt>
                <c:pt idx="2">
                  <c:v>0.1095</c:v>
                </c:pt>
                <c:pt idx="3">
                  <c:v>0.2044</c:v>
                </c:pt>
                <c:pt idx="4">
                  <c:v>0.4118</c:v>
                </c:pt>
              </c:numCache>
            </c:numRef>
          </c:val>
          <c:extLst>
            <c:ext xmlns:c16="http://schemas.microsoft.com/office/drawing/2014/chart" uri="{C3380CC4-5D6E-409C-BE32-E72D297353CC}">
              <c16:uniqueId val="{00000003-B1B4-4BF5-B9A9-B92B23B7C139}"/>
            </c:ext>
          </c:extLst>
        </c:ser>
        <c:ser>
          <c:idx val="4"/>
          <c:order val="4"/>
          <c:tx>
            <c:strRef>
              <c:f>Sheet1!$F$1</c:f>
              <c:strCache>
                <c:ptCount val="1"/>
                <c:pt idx="0">
                  <c:v>Very Poor</c:v>
                </c:pt>
              </c:strCache>
            </c:strRef>
          </c:tx>
          <c:spPr>
            <a:solidFill>
              <a:srgbClr val="FF8B4F"/>
            </a:solidFill>
          </c:spPr>
          <c:invertIfNegative val="0"/>
          <c:cat>
            <c:strRef>
              <c:f>Sheet1!$A$2:$A$6</c:f>
              <c:strCache>
                <c:ptCount val="5"/>
                <c:pt idx="0">
                  <c:v>Community events and activities</c:v>
                </c:pt>
                <c:pt idx="1">
                  <c:v>Leisure spaces and opportunities</c:v>
                </c:pt>
                <c:pt idx="2">
                  <c:v>Facilities and services provision</c:v>
                </c:pt>
                <c:pt idx="3">
                  <c:v>Housing range and choice</c:v>
                </c:pt>
                <c:pt idx="4">
                  <c:v>Local job opportunities</c:v>
                </c:pt>
              </c:strCache>
            </c:strRef>
          </c:cat>
          <c:val>
            <c:numRef>
              <c:f>Sheet1!$F$2:$F$6</c:f>
              <c:numCache>
                <c:formatCode>0.00%</c:formatCode>
                <c:ptCount val="5"/>
                <c:pt idx="0">
                  <c:v>0</c:v>
                </c:pt>
                <c:pt idx="1">
                  <c:v>0</c:v>
                </c:pt>
                <c:pt idx="2">
                  <c:v>7.3000000000000001E-3</c:v>
                </c:pt>
                <c:pt idx="3">
                  <c:v>2.1899999999999999E-2</c:v>
                </c:pt>
                <c:pt idx="4">
                  <c:v>8.8200000000000001E-2</c:v>
                </c:pt>
              </c:numCache>
            </c:numRef>
          </c:val>
          <c:extLst>
            <c:ext xmlns:c16="http://schemas.microsoft.com/office/drawing/2014/chart" uri="{C3380CC4-5D6E-409C-BE32-E72D297353CC}">
              <c16:uniqueId val="{00000004-B1B4-4BF5-B9A9-B92B23B7C139}"/>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500A-4F93-8778-4E2907F8A074}"/>
              </c:ext>
            </c:extLst>
          </c:dPt>
          <c:dPt>
            <c:idx val="1"/>
            <c:invertIfNegative val="0"/>
            <c:bubble3D val="0"/>
            <c:spPr>
              <a:solidFill>
                <a:srgbClr val="507CB6"/>
              </a:solidFill>
              <a:ln w="0">
                <a:noFill/>
              </a:ln>
            </c:spPr>
            <c:extLst>
              <c:ext xmlns:c16="http://schemas.microsoft.com/office/drawing/2014/chart" uri="{C3380CC4-5D6E-409C-BE32-E72D297353CC}">
                <c16:uniqueId val="{00000003-500A-4F93-8778-4E2907F8A074}"/>
              </c:ext>
            </c:extLst>
          </c:dPt>
          <c:dPt>
            <c:idx val="2"/>
            <c:invertIfNegative val="0"/>
            <c:bubble3D val="0"/>
            <c:spPr>
              <a:solidFill>
                <a:srgbClr val="F9BE00"/>
              </a:solidFill>
              <a:ln w="0">
                <a:noFill/>
              </a:ln>
            </c:spPr>
            <c:extLst>
              <c:ext xmlns:c16="http://schemas.microsoft.com/office/drawing/2014/chart" uri="{C3380CC4-5D6E-409C-BE32-E72D297353CC}">
                <c16:uniqueId val="{00000005-500A-4F93-8778-4E2907F8A074}"/>
              </c:ext>
            </c:extLst>
          </c:dPt>
          <c:cat>
            <c:strRef>
              <c:f>Sheet1!$A$2:$A$4</c:f>
              <c:strCache>
                <c:ptCount val="3"/>
                <c:pt idx="0">
                  <c:v>Yes</c:v>
                </c:pt>
                <c:pt idx="1">
                  <c:v>No</c:v>
                </c:pt>
                <c:pt idx="2">
                  <c:v>Unsure</c:v>
                </c:pt>
              </c:strCache>
            </c:strRef>
          </c:cat>
          <c:val>
            <c:numRef>
              <c:f>Sheet1!$B$2:$B$4</c:f>
              <c:numCache>
                <c:formatCode>0.00%</c:formatCode>
                <c:ptCount val="3"/>
                <c:pt idx="0">
                  <c:v>0.50790000000000002</c:v>
                </c:pt>
                <c:pt idx="1">
                  <c:v>0.17460000000000001</c:v>
                </c:pt>
                <c:pt idx="2">
                  <c:v>0.3175</c:v>
                </c:pt>
              </c:numCache>
            </c:numRef>
          </c:val>
          <c:extLst>
            <c:ext xmlns:c16="http://schemas.microsoft.com/office/drawing/2014/chart" uri="{C3380CC4-5D6E-409C-BE32-E72D297353CC}">
              <c16:uniqueId val="{00000006-500A-4F93-8778-4E2907F8A074}"/>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Yes</c:v>
                </c:pt>
              </c:strCache>
            </c:strRef>
          </c:tx>
          <c:spPr>
            <a:solidFill>
              <a:srgbClr val="00BF6F"/>
            </a:solidFill>
          </c:spPr>
          <c:invertIfNegative val="0"/>
          <c:cat>
            <c:strRef>
              <c:f>Sheet1!$A$2:$A$7</c:f>
              <c:strCache>
                <c:ptCount val="6"/>
                <c:pt idx="0">
                  <c:v>Drainage / surface water run-off</c:v>
                </c:pt>
                <c:pt idx="1">
                  <c:v>Light pollution</c:v>
                </c:pt>
                <c:pt idx="2">
                  <c:v>Traffic noise</c:v>
                </c:pt>
                <c:pt idx="3">
                  <c:v>Water quality</c:v>
                </c:pt>
                <c:pt idx="4">
                  <c:v>Air quality</c:v>
                </c:pt>
                <c:pt idx="5">
                  <c:v>Other noises (please describe)</c:v>
                </c:pt>
              </c:strCache>
            </c:strRef>
          </c:cat>
          <c:val>
            <c:numRef>
              <c:f>Sheet1!$B$2:$B$7</c:f>
              <c:numCache>
                <c:formatCode>0.00%</c:formatCode>
                <c:ptCount val="6"/>
                <c:pt idx="0">
                  <c:v>0.70679999999999998</c:v>
                </c:pt>
                <c:pt idx="1">
                  <c:v>0.39389999999999997</c:v>
                </c:pt>
                <c:pt idx="2">
                  <c:v>0.30830000000000002</c:v>
                </c:pt>
                <c:pt idx="3">
                  <c:v>0.26719999999999999</c:v>
                </c:pt>
                <c:pt idx="4">
                  <c:v>0.186</c:v>
                </c:pt>
                <c:pt idx="5">
                  <c:v>0.20749999999999999</c:v>
                </c:pt>
              </c:numCache>
            </c:numRef>
          </c:val>
          <c:extLst>
            <c:ext xmlns:c16="http://schemas.microsoft.com/office/drawing/2014/chart" uri="{C3380CC4-5D6E-409C-BE32-E72D297353CC}">
              <c16:uniqueId val="{00000000-C4A0-4C58-BDEC-08F45E60E89F}"/>
            </c:ext>
          </c:extLst>
        </c:ser>
        <c:ser>
          <c:idx val="1"/>
          <c:order val="1"/>
          <c:tx>
            <c:strRef>
              <c:f>Sheet1!$C$1</c:f>
              <c:strCache>
                <c:ptCount val="1"/>
                <c:pt idx="0">
                  <c:v>No</c:v>
                </c:pt>
              </c:strCache>
            </c:strRef>
          </c:tx>
          <c:spPr>
            <a:solidFill>
              <a:srgbClr val="507CB6"/>
            </a:solidFill>
          </c:spPr>
          <c:invertIfNegative val="0"/>
          <c:cat>
            <c:strRef>
              <c:f>Sheet1!$A$2:$A$7</c:f>
              <c:strCache>
                <c:ptCount val="6"/>
                <c:pt idx="0">
                  <c:v>Drainage / surface water run-off</c:v>
                </c:pt>
                <c:pt idx="1">
                  <c:v>Light pollution</c:v>
                </c:pt>
                <c:pt idx="2">
                  <c:v>Traffic noise</c:v>
                </c:pt>
                <c:pt idx="3">
                  <c:v>Water quality</c:v>
                </c:pt>
                <c:pt idx="4">
                  <c:v>Air quality</c:v>
                </c:pt>
                <c:pt idx="5">
                  <c:v>Other noises (please describe)</c:v>
                </c:pt>
              </c:strCache>
            </c:strRef>
          </c:cat>
          <c:val>
            <c:numRef>
              <c:f>Sheet1!$C$2:$C$7</c:f>
              <c:numCache>
                <c:formatCode>0.00%</c:formatCode>
                <c:ptCount val="6"/>
                <c:pt idx="0">
                  <c:v>0.29320000000000002</c:v>
                </c:pt>
                <c:pt idx="1">
                  <c:v>0.56820000000000004</c:v>
                </c:pt>
                <c:pt idx="2">
                  <c:v>0.65410000000000001</c:v>
                </c:pt>
                <c:pt idx="3">
                  <c:v>0.70989999999999998</c:v>
                </c:pt>
                <c:pt idx="4">
                  <c:v>0.79069999999999996</c:v>
                </c:pt>
                <c:pt idx="5">
                  <c:v>0.64149999999999996</c:v>
                </c:pt>
              </c:numCache>
            </c:numRef>
          </c:val>
          <c:extLst>
            <c:ext xmlns:c16="http://schemas.microsoft.com/office/drawing/2014/chart" uri="{C3380CC4-5D6E-409C-BE32-E72D297353CC}">
              <c16:uniqueId val="{00000001-C4A0-4C58-BDEC-08F45E60E89F}"/>
            </c:ext>
          </c:extLst>
        </c:ser>
        <c:ser>
          <c:idx val="2"/>
          <c:order val="2"/>
          <c:tx>
            <c:strRef>
              <c:f>Sheet1!$D$1</c:f>
              <c:strCache>
                <c:ptCount val="1"/>
                <c:pt idx="0">
                  <c:v>Not Applicable</c:v>
                </c:pt>
              </c:strCache>
            </c:strRef>
          </c:tx>
          <c:spPr>
            <a:solidFill>
              <a:srgbClr val="F9BE00"/>
            </a:solidFill>
          </c:spPr>
          <c:invertIfNegative val="0"/>
          <c:cat>
            <c:strRef>
              <c:f>Sheet1!$A$2:$A$7</c:f>
              <c:strCache>
                <c:ptCount val="6"/>
                <c:pt idx="0">
                  <c:v>Drainage / surface water run-off</c:v>
                </c:pt>
                <c:pt idx="1">
                  <c:v>Light pollution</c:v>
                </c:pt>
                <c:pt idx="2">
                  <c:v>Traffic noise</c:v>
                </c:pt>
                <c:pt idx="3">
                  <c:v>Water quality</c:v>
                </c:pt>
                <c:pt idx="4">
                  <c:v>Air quality</c:v>
                </c:pt>
                <c:pt idx="5">
                  <c:v>Other noises (please describe)</c:v>
                </c:pt>
              </c:strCache>
            </c:strRef>
          </c:cat>
          <c:val>
            <c:numRef>
              <c:f>Sheet1!$D$2:$D$7</c:f>
              <c:numCache>
                <c:formatCode>0.00%</c:formatCode>
                <c:ptCount val="6"/>
                <c:pt idx="0">
                  <c:v>0</c:v>
                </c:pt>
                <c:pt idx="1">
                  <c:v>3.7900000000000003E-2</c:v>
                </c:pt>
                <c:pt idx="2">
                  <c:v>3.7600000000000001E-2</c:v>
                </c:pt>
                <c:pt idx="3">
                  <c:v>2.29E-2</c:v>
                </c:pt>
                <c:pt idx="4">
                  <c:v>2.3300000000000001E-2</c:v>
                </c:pt>
                <c:pt idx="5">
                  <c:v>0.15090000000000001</c:v>
                </c:pt>
              </c:numCache>
            </c:numRef>
          </c:val>
          <c:extLst>
            <c:ext xmlns:c16="http://schemas.microsoft.com/office/drawing/2014/chart" uri="{C3380CC4-5D6E-409C-BE32-E72D297353CC}">
              <c16:uniqueId val="{00000002-C4A0-4C58-BDEC-08F45E60E89F}"/>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Yes</c:v>
                </c:pt>
              </c:strCache>
            </c:strRef>
          </c:tx>
          <c:spPr>
            <a:solidFill>
              <a:srgbClr val="00BF6F"/>
            </a:solidFill>
          </c:spPr>
          <c:invertIfNegative val="0"/>
          <c:cat>
            <c:strRef>
              <c:f>Sheet1!$A$2:$A$11</c:f>
              <c:strCache>
                <c:ptCount val="10"/>
                <c:pt idx="0">
                  <c:v>Road maintenance</c:v>
                </c:pt>
                <c:pt idx="1">
                  <c:v>Footways in the village alongside the main road</c:v>
                </c:pt>
                <c:pt idx="2">
                  <c:v>Measures to improve pedestrian safety</c:v>
                </c:pt>
                <c:pt idx="3">
                  <c:v>Vehicle speeds through the village on the A371</c:v>
                </c:pt>
                <c:pt idx="4">
                  <c:v>HGV traffic</c:v>
                </c:pt>
                <c:pt idx="5">
                  <c:v>Public parking in the village</c:v>
                </c:pt>
                <c:pt idx="6">
                  <c:v>Cycleways and routes</c:v>
                </c:pt>
                <c:pt idx="7">
                  <c:v>Vehicle speeds in the village other than on the A371</c:v>
                </c:pt>
                <c:pt idx="8">
                  <c:v>Other traffic issues, please explain below</c:v>
                </c:pt>
                <c:pt idx="9">
                  <c:v>Other footways in the village</c:v>
                </c:pt>
              </c:strCache>
            </c:strRef>
          </c:cat>
          <c:val>
            <c:numRef>
              <c:f>Sheet1!$B$2:$B$11</c:f>
              <c:numCache>
                <c:formatCode>0.00%</c:formatCode>
                <c:ptCount val="10"/>
                <c:pt idx="0">
                  <c:v>0.87790000000000001</c:v>
                </c:pt>
                <c:pt idx="1">
                  <c:v>0.79390000000000005</c:v>
                </c:pt>
                <c:pt idx="2">
                  <c:v>0.8125</c:v>
                </c:pt>
                <c:pt idx="3">
                  <c:v>0.77100000000000002</c:v>
                </c:pt>
                <c:pt idx="4">
                  <c:v>0.77270000000000005</c:v>
                </c:pt>
                <c:pt idx="5">
                  <c:v>0.70540000000000003</c:v>
                </c:pt>
                <c:pt idx="6">
                  <c:v>0.52380000000000004</c:v>
                </c:pt>
                <c:pt idx="7">
                  <c:v>0.4884</c:v>
                </c:pt>
                <c:pt idx="8">
                  <c:v>0.31869999999999998</c:v>
                </c:pt>
                <c:pt idx="9">
                  <c:v>0.16389999999999999</c:v>
                </c:pt>
              </c:numCache>
            </c:numRef>
          </c:val>
          <c:extLst>
            <c:ext xmlns:c16="http://schemas.microsoft.com/office/drawing/2014/chart" uri="{C3380CC4-5D6E-409C-BE32-E72D297353CC}">
              <c16:uniqueId val="{00000000-B211-4F76-8D27-7E2768A2E96C}"/>
            </c:ext>
          </c:extLst>
        </c:ser>
        <c:ser>
          <c:idx val="1"/>
          <c:order val="1"/>
          <c:tx>
            <c:strRef>
              <c:f>Sheet1!$C$1</c:f>
              <c:strCache>
                <c:ptCount val="1"/>
                <c:pt idx="0">
                  <c:v>No</c:v>
                </c:pt>
              </c:strCache>
            </c:strRef>
          </c:tx>
          <c:spPr>
            <a:solidFill>
              <a:srgbClr val="507CB6"/>
            </a:solidFill>
          </c:spPr>
          <c:invertIfNegative val="0"/>
          <c:cat>
            <c:strRef>
              <c:f>Sheet1!$A$2:$A$11</c:f>
              <c:strCache>
                <c:ptCount val="10"/>
                <c:pt idx="0">
                  <c:v>Road maintenance</c:v>
                </c:pt>
                <c:pt idx="1">
                  <c:v>Footways in the village alongside the main road</c:v>
                </c:pt>
                <c:pt idx="2">
                  <c:v>Measures to improve pedestrian safety</c:v>
                </c:pt>
                <c:pt idx="3">
                  <c:v>Vehicle speeds through the village on the A371</c:v>
                </c:pt>
                <c:pt idx="4">
                  <c:v>HGV traffic</c:v>
                </c:pt>
                <c:pt idx="5">
                  <c:v>Public parking in the village</c:v>
                </c:pt>
                <c:pt idx="6">
                  <c:v>Cycleways and routes</c:v>
                </c:pt>
                <c:pt idx="7">
                  <c:v>Vehicle speeds in the village other than on the A371</c:v>
                </c:pt>
                <c:pt idx="8">
                  <c:v>Other traffic issues, please explain below</c:v>
                </c:pt>
                <c:pt idx="9">
                  <c:v>Other footways in the village</c:v>
                </c:pt>
              </c:strCache>
            </c:strRef>
          </c:cat>
          <c:val>
            <c:numRef>
              <c:f>Sheet1!$C$2:$C$11</c:f>
              <c:numCache>
                <c:formatCode>0.00%</c:formatCode>
                <c:ptCount val="10"/>
                <c:pt idx="0">
                  <c:v>6.1100000000000002E-2</c:v>
                </c:pt>
                <c:pt idx="1">
                  <c:v>0.1832</c:v>
                </c:pt>
                <c:pt idx="2">
                  <c:v>0.125</c:v>
                </c:pt>
                <c:pt idx="3">
                  <c:v>0.1832</c:v>
                </c:pt>
                <c:pt idx="4">
                  <c:v>0.13639999999999999</c:v>
                </c:pt>
                <c:pt idx="5">
                  <c:v>0.1938</c:v>
                </c:pt>
                <c:pt idx="6">
                  <c:v>0.33329999999999999</c:v>
                </c:pt>
                <c:pt idx="7">
                  <c:v>0.39529999999999998</c:v>
                </c:pt>
                <c:pt idx="8">
                  <c:v>0.41760000000000003</c:v>
                </c:pt>
                <c:pt idx="9">
                  <c:v>0.63109999999999999</c:v>
                </c:pt>
              </c:numCache>
            </c:numRef>
          </c:val>
          <c:extLst>
            <c:ext xmlns:c16="http://schemas.microsoft.com/office/drawing/2014/chart" uri="{C3380CC4-5D6E-409C-BE32-E72D297353CC}">
              <c16:uniqueId val="{00000001-B211-4F76-8D27-7E2768A2E96C}"/>
            </c:ext>
          </c:extLst>
        </c:ser>
        <c:ser>
          <c:idx val="2"/>
          <c:order val="2"/>
          <c:tx>
            <c:strRef>
              <c:f>Sheet1!$D$1</c:f>
              <c:strCache>
                <c:ptCount val="1"/>
                <c:pt idx="0">
                  <c:v>Unsure</c:v>
                </c:pt>
              </c:strCache>
            </c:strRef>
          </c:tx>
          <c:spPr>
            <a:solidFill>
              <a:srgbClr val="F9BE00"/>
            </a:solidFill>
          </c:spPr>
          <c:invertIfNegative val="0"/>
          <c:cat>
            <c:strRef>
              <c:f>Sheet1!$A$2:$A$11</c:f>
              <c:strCache>
                <c:ptCount val="10"/>
                <c:pt idx="0">
                  <c:v>Road maintenance</c:v>
                </c:pt>
                <c:pt idx="1">
                  <c:v>Footways in the village alongside the main road</c:v>
                </c:pt>
                <c:pt idx="2">
                  <c:v>Measures to improve pedestrian safety</c:v>
                </c:pt>
                <c:pt idx="3">
                  <c:v>Vehicle speeds through the village on the A371</c:v>
                </c:pt>
                <c:pt idx="4">
                  <c:v>HGV traffic</c:v>
                </c:pt>
                <c:pt idx="5">
                  <c:v>Public parking in the village</c:v>
                </c:pt>
                <c:pt idx="6">
                  <c:v>Cycleways and routes</c:v>
                </c:pt>
                <c:pt idx="7">
                  <c:v>Vehicle speeds in the village other than on the A371</c:v>
                </c:pt>
                <c:pt idx="8">
                  <c:v>Other traffic issues, please explain below</c:v>
                </c:pt>
                <c:pt idx="9">
                  <c:v>Other footways in the village</c:v>
                </c:pt>
              </c:strCache>
            </c:strRef>
          </c:cat>
          <c:val>
            <c:numRef>
              <c:f>Sheet1!$D$2:$D$11</c:f>
              <c:numCache>
                <c:formatCode>0.00%</c:formatCode>
                <c:ptCount val="10"/>
                <c:pt idx="0">
                  <c:v>6.1100000000000002E-2</c:v>
                </c:pt>
                <c:pt idx="1">
                  <c:v>2.29E-2</c:v>
                </c:pt>
                <c:pt idx="2">
                  <c:v>6.25E-2</c:v>
                </c:pt>
                <c:pt idx="3">
                  <c:v>4.58E-2</c:v>
                </c:pt>
                <c:pt idx="4">
                  <c:v>9.0899999999999995E-2</c:v>
                </c:pt>
                <c:pt idx="5">
                  <c:v>0.1008</c:v>
                </c:pt>
                <c:pt idx="6">
                  <c:v>0.1429</c:v>
                </c:pt>
                <c:pt idx="7">
                  <c:v>0.1163</c:v>
                </c:pt>
                <c:pt idx="8">
                  <c:v>0.26369999999999999</c:v>
                </c:pt>
                <c:pt idx="9">
                  <c:v>0.2049</c:v>
                </c:pt>
              </c:numCache>
            </c:numRef>
          </c:val>
          <c:extLst>
            <c:ext xmlns:c16="http://schemas.microsoft.com/office/drawing/2014/chart" uri="{C3380CC4-5D6E-409C-BE32-E72D297353CC}">
              <c16:uniqueId val="{00000002-B211-4F76-8D27-7E2768A2E96C}"/>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BB65-40E4-A239-AEA88565AA16}"/>
              </c:ext>
            </c:extLst>
          </c:dPt>
          <c:dPt>
            <c:idx val="1"/>
            <c:invertIfNegative val="0"/>
            <c:bubble3D val="0"/>
            <c:spPr>
              <a:solidFill>
                <a:srgbClr val="507CB6"/>
              </a:solidFill>
              <a:ln w="0">
                <a:noFill/>
              </a:ln>
            </c:spPr>
            <c:extLst>
              <c:ext xmlns:c16="http://schemas.microsoft.com/office/drawing/2014/chart" uri="{C3380CC4-5D6E-409C-BE32-E72D297353CC}">
                <c16:uniqueId val="{00000003-BB65-40E4-A239-AEA88565AA16}"/>
              </c:ext>
            </c:extLst>
          </c:dPt>
          <c:dPt>
            <c:idx val="2"/>
            <c:invertIfNegative val="0"/>
            <c:bubble3D val="0"/>
            <c:spPr>
              <a:solidFill>
                <a:srgbClr val="F9BE00"/>
              </a:solidFill>
              <a:ln w="0">
                <a:noFill/>
              </a:ln>
            </c:spPr>
            <c:extLst>
              <c:ext xmlns:c16="http://schemas.microsoft.com/office/drawing/2014/chart" uri="{C3380CC4-5D6E-409C-BE32-E72D297353CC}">
                <c16:uniqueId val="{00000005-BB65-40E4-A239-AEA88565AA16}"/>
              </c:ext>
            </c:extLst>
          </c:dPt>
          <c:cat>
            <c:strRef>
              <c:f>Sheet1!$A$2:$A$4</c:f>
              <c:strCache>
                <c:ptCount val="3"/>
                <c:pt idx="0">
                  <c:v>Yes</c:v>
                </c:pt>
                <c:pt idx="1">
                  <c:v>No</c:v>
                </c:pt>
                <c:pt idx="2">
                  <c:v>Unsure</c:v>
                </c:pt>
              </c:strCache>
            </c:strRef>
          </c:cat>
          <c:val>
            <c:numRef>
              <c:f>Sheet1!$B$2:$B$4</c:f>
              <c:numCache>
                <c:formatCode>0.00%</c:formatCode>
                <c:ptCount val="3"/>
                <c:pt idx="0">
                  <c:v>0.90839999999999999</c:v>
                </c:pt>
                <c:pt idx="1">
                  <c:v>2.29E-2</c:v>
                </c:pt>
                <c:pt idx="2">
                  <c:v>6.8699999999999997E-2</c:v>
                </c:pt>
              </c:numCache>
            </c:numRef>
          </c:val>
          <c:extLst>
            <c:ext xmlns:c16="http://schemas.microsoft.com/office/drawing/2014/chart" uri="{C3380CC4-5D6E-409C-BE32-E72D297353CC}">
              <c16:uniqueId val="{00000006-BB65-40E4-A239-AEA88565AA16}"/>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4E47-4EA5-B48C-E80405725675}"/>
              </c:ext>
            </c:extLst>
          </c:dPt>
          <c:dPt>
            <c:idx val="1"/>
            <c:invertIfNegative val="0"/>
            <c:bubble3D val="0"/>
            <c:spPr>
              <a:solidFill>
                <a:srgbClr val="507CB6"/>
              </a:solidFill>
              <a:ln w="0">
                <a:noFill/>
              </a:ln>
            </c:spPr>
            <c:extLst>
              <c:ext xmlns:c16="http://schemas.microsoft.com/office/drawing/2014/chart" uri="{C3380CC4-5D6E-409C-BE32-E72D297353CC}">
                <c16:uniqueId val="{00000003-4E47-4EA5-B48C-E80405725675}"/>
              </c:ext>
            </c:extLst>
          </c:dPt>
          <c:dPt>
            <c:idx val="2"/>
            <c:invertIfNegative val="0"/>
            <c:bubble3D val="0"/>
            <c:spPr>
              <a:solidFill>
                <a:srgbClr val="F9BE00"/>
              </a:solidFill>
              <a:ln w="0">
                <a:noFill/>
              </a:ln>
            </c:spPr>
            <c:extLst>
              <c:ext xmlns:c16="http://schemas.microsoft.com/office/drawing/2014/chart" uri="{C3380CC4-5D6E-409C-BE32-E72D297353CC}">
                <c16:uniqueId val="{00000005-4E47-4EA5-B48C-E80405725675}"/>
              </c:ext>
            </c:extLst>
          </c:dPt>
          <c:dPt>
            <c:idx val="3"/>
            <c:invertIfNegative val="0"/>
            <c:bubble3D val="0"/>
            <c:spPr>
              <a:solidFill>
                <a:srgbClr val="6BC8CD"/>
              </a:solidFill>
              <a:ln w="0">
                <a:noFill/>
              </a:ln>
            </c:spPr>
            <c:extLst>
              <c:ext xmlns:c16="http://schemas.microsoft.com/office/drawing/2014/chart" uri="{C3380CC4-5D6E-409C-BE32-E72D297353CC}">
                <c16:uniqueId val="{00000007-4E47-4EA5-B48C-E80405725675}"/>
              </c:ext>
            </c:extLst>
          </c:dPt>
          <c:dPt>
            <c:idx val="4"/>
            <c:invertIfNegative val="0"/>
            <c:bubble3D val="0"/>
            <c:spPr>
              <a:solidFill>
                <a:srgbClr val="FF8B4F"/>
              </a:solidFill>
              <a:ln w="0">
                <a:noFill/>
              </a:ln>
            </c:spPr>
            <c:extLst>
              <c:ext xmlns:c16="http://schemas.microsoft.com/office/drawing/2014/chart" uri="{C3380CC4-5D6E-409C-BE32-E72D297353CC}">
                <c16:uniqueId val="{00000009-4E47-4EA5-B48C-E80405725675}"/>
              </c:ext>
            </c:extLst>
          </c:dPt>
          <c:cat>
            <c:strRef>
              <c:f>Sheet1!$A$2:$A$6</c:f>
              <c:strCache>
                <c:ptCount val="5"/>
                <c:pt idx="0">
                  <c:v>Daily</c:v>
                </c:pt>
                <c:pt idx="1">
                  <c:v>Weekly</c:v>
                </c:pt>
                <c:pt idx="2">
                  <c:v>Monthly</c:v>
                </c:pt>
                <c:pt idx="3">
                  <c:v>Occasionally</c:v>
                </c:pt>
                <c:pt idx="4">
                  <c:v>Never</c:v>
                </c:pt>
              </c:strCache>
            </c:strRef>
          </c:cat>
          <c:val>
            <c:numRef>
              <c:f>Sheet1!$B$2:$B$6</c:f>
              <c:numCache>
                <c:formatCode>0.00%</c:formatCode>
                <c:ptCount val="5"/>
                <c:pt idx="0">
                  <c:v>1.4999999999999999E-2</c:v>
                </c:pt>
                <c:pt idx="1">
                  <c:v>3.7600000000000001E-2</c:v>
                </c:pt>
                <c:pt idx="2">
                  <c:v>5.2600000000000001E-2</c:v>
                </c:pt>
                <c:pt idx="3">
                  <c:v>0.56389999999999996</c:v>
                </c:pt>
                <c:pt idx="4">
                  <c:v>0.34589999999999999</c:v>
                </c:pt>
              </c:numCache>
            </c:numRef>
          </c:val>
          <c:extLst>
            <c:ext xmlns:c16="http://schemas.microsoft.com/office/drawing/2014/chart" uri="{C3380CC4-5D6E-409C-BE32-E72D297353CC}">
              <c16:uniqueId val="{0000000A-4E47-4EA5-B48C-E80405725675}"/>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DC76-442F-B28A-E3FBA6360479}"/>
              </c:ext>
            </c:extLst>
          </c:dPt>
          <c:dPt>
            <c:idx val="1"/>
            <c:invertIfNegative val="0"/>
            <c:bubble3D val="0"/>
            <c:spPr>
              <a:solidFill>
                <a:srgbClr val="507CB6"/>
              </a:solidFill>
              <a:ln w="0">
                <a:noFill/>
              </a:ln>
            </c:spPr>
            <c:extLst>
              <c:ext xmlns:c16="http://schemas.microsoft.com/office/drawing/2014/chart" uri="{C3380CC4-5D6E-409C-BE32-E72D297353CC}">
                <c16:uniqueId val="{00000003-DC76-442F-B28A-E3FBA6360479}"/>
              </c:ext>
            </c:extLst>
          </c:dPt>
          <c:dPt>
            <c:idx val="2"/>
            <c:invertIfNegative val="0"/>
            <c:bubble3D val="0"/>
            <c:spPr>
              <a:solidFill>
                <a:srgbClr val="F9BE00"/>
              </a:solidFill>
              <a:ln w="0">
                <a:noFill/>
              </a:ln>
            </c:spPr>
            <c:extLst>
              <c:ext xmlns:c16="http://schemas.microsoft.com/office/drawing/2014/chart" uri="{C3380CC4-5D6E-409C-BE32-E72D297353CC}">
                <c16:uniqueId val="{00000005-DC76-442F-B28A-E3FBA6360479}"/>
              </c:ext>
            </c:extLst>
          </c:dPt>
          <c:cat>
            <c:strRef>
              <c:f>Sheet1!$A$2:$A$4</c:f>
              <c:strCache>
                <c:ptCount val="3"/>
                <c:pt idx="0">
                  <c:v>Yes</c:v>
                </c:pt>
                <c:pt idx="1">
                  <c:v>No</c:v>
                </c:pt>
                <c:pt idx="2">
                  <c:v>Maybe</c:v>
                </c:pt>
              </c:strCache>
            </c:strRef>
          </c:cat>
          <c:val>
            <c:numRef>
              <c:f>Sheet1!$B$2:$B$4</c:f>
              <c:numCache>
                <c:formatCode>0.00%</c:formatCode>
                <c:ptCount val="3"/>
                <c:pt idx="0">
                  <c:v>0.4511</c:v>
                </c:pt>
                <c:pt idx="1">
                  <c:v>0.1429</c:v>
                </c:pt>
                <c:pt idx="2">
                  <c:v>0.40600000000000003</c:v>
                </c:pt>
              </c:numCache>
            </c:numRef>
          </c:val>
          <c:extLst>
            <c:ext xmlns:c16="http://schemas.microsoft.com/office/drawing/2014/chart" uri="{C3380CC4-5D6E-409C-BE32-E72D297353CC}">
              <c16:uniqueId val="{00000006-DC76-442F-B28A-E3FBA6360479}"/>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Yes</c:v>
                </c:pt>
              </c:strCache>
            </c:strRef>
          </c:tx>
          <c:spPr>
            <a:solidFill>
              <a:srgbClr val="00BF6F"/>
            </a:solidFill>
          </c:spPr>
          <c:invertIfNegative val="0"/>
          <c:cat>
            <c:strRef>
              <c:f>Sheet1!$A$2:$A$7</c:f>
              <c:strCache>
                <c:ptCount val="6"/>
                <c:pt idx="0">
                  <c:v>Provide spaces for start-up businesses</c:v>
                </c:pt>
                <c:pt idx="1">
                  <c:v>Support the conversion of rural buildings</c:v>
                </c:pt>
                <c:pt idx="2">
                  <c:v>Support the extension of existing businesses</c:v>
                </c:pt>
                <c:pt idx="3">
                  <c:v>Protect	existing employment sites from changes of use</c:v>
                </c:pt>
                <c:pt idx="4">
                  <c:v>Encourage home-working</c:v>
                </c:pt>
                <c:pt idx="5">
                  <c:v>Other, please detail</c:v>
                </c:pt>
              </c:strCache>
            </c:strRef>
          </c:cat>
          <c:val>
            <c:numRef>
              <c:f>Sheet1!$B$2:$B$7</c:f>
              <c:numCache>
                <c:formatCode>0.00%</c:formatCode>
                <c:ptCount val="6"/>
                <c:pt idx="0">
                  <c:v>0.746</c:v>
                </c:pt>
                <c:pt idx="1">
                  <c:v>0.66930000000000001</c:v>
                </c:pt>
                <c:pt idx="2">
                  <c:v>0.67459999999999998</c:v>
                </c:pt>
                <c:pt idx="3">
                  <c:v>0.60160000000000002</c:v>
                </c:pt>
                <c:pt idx="4">
                  <c:v>0.52759999999999996</c:v>
                </c:pt>
                <c:pt idx="5">
                  <c:v>0.15379999999999999</c:v>
                </c:pt>
              </c:numCache>
            </c:numRef>
          </c:val>
          <c:extLst>
            <c:ext xmlns:c16="http://schemas.microsoft.com/office/drawing/2014/chart" uri="{C3380CC4-5D6E-409C-BE32-E72D297353CC}">
              <c16:uniqueId val="{00000000-EA44-4744-A32C-4A10523939C2}"/>
            </c:ext>
          </c:extLst>
        </c:ser>
        <c:ser>
          <c:idx val="1"/>
          <c:order val="1"/>
          <c:tx>
            <c:strRef>
              <c:f>Sheet1!$C$1</c:f>
              <c:strCache>
                <c:ptCount val="1"/>
                <c:pt idx="0">
                  <c:v>No</c:v>
                </c:pt>
              </c:strCache>
            </c:strRef>
          </c:tx>
          <c:spPr>
            <a:solidFill>
              <a:srgbClr val="507CB6"/>
            </a:solidFill>
          </c:spPr>
          <c:invertIfNegative val="0"/>
          <c:cat>
            <c:strRef>
              <c:f>Sheet1!$A$2:$A$7</c:f>
              <c:strCache>
                <c:ptCount val="6"/>
                <c:pt idx="0">
                  <c:v>Provide spaces for start-up businesses</c:v>
                </c:pt>
                <c:pt idx="1">
                  <c:v>Support the conversion of rural buildings</c:v>
                </c:pt>
                <c:pt idx="2">
                  <c:v>Support the extension of existing businesses</c:v>
                </c:pt>
                <c:pt idx="3">
                  <c:v>Protect	existing employment sites from changes of use</c:v>
                </c:pt>
                <c:pt idx="4">
                  <c:v>Encourage home-working</c:v>
                </c:pt>
                <c:pt idx="5">
                  <c:v>Other, please detail</c:v>
                </c:pt>
              </c:strCache>
            </c:strRef>
          </c:cat>
          <c:val>
            <c:numRef>
              <c:f>Sheet1!$C$2:$C$7</c:f>
              <c:numCache>
                <c:formatCode>0.00%</c:formatCode>
                <c:ptCount val="6"/>
                <c:pt idx="0">
                  <c:v>6.3500000000000001E-2</c:v>
                </c:pt>
                <c:pt idx="1">
                  <c:v>7.8700000000000006E-2</c:v>
                </c:pt>
                <c:pt idx="2">
                  <c:v>6.3500000000000001E-2</c:v>
                </c:pt>
                <c:pt idx="3">
                  <c:v>0.1094</c:v>
                </c:pt>
                <c:pt idx="4">
                  <c:v>0.17319999999999999</c:v>
                </c:pt>
                <c:pt idx="5">
                  <c:v>0.28210000000000002</c:v>
                </c:pt>
              </c:numCache>
            </c:numRef>
          </c:val>
          <c:extLst>
            <c:ext xmlns:c16="http://schemas.microsoft.com/office/drawing/2014/chart" uri="{C3380CC4-5D6E-409C-BE32-E72D297353CC}">
              <c16:uniqueId val="{00000001-EA44-4744-A32C-4A10523939C2}"/>
            </c:ext>
          </c:extLst>
        </c:ser>
        <c:ser>
          <c:idx val="2"/>
          <c:order val="2"/>
          <c:tx>
            <c:strRef>
              <c:f>Sheet1!$D$1</c:f>
              <c:strCache>
                <c:ptCount val="1"/>
                <c:pt idx="0">
                  <c:v>Unsure</c:v>
                </c:pt>
              </c:strCache>
            </c:strRef>
          </c:tx>
          <c:spPr>
            <a:solidFill>
              <a:srgbClr val="F9BE00"/>
            </a:solidFill>
          </c:spPr>
          <c:invertIfNegative val="0"/>
          <c:cat>
            <c:strRef>
              <c:f>Sheet1!$A$2:$A$7</c:f>
              <c:strCache>
                <c:ptCount val="6"/>
                <c:pt idx="0">
                  <c:v>Provide spaces for start-up businesses</c:v>
                </c:pt>
                <c:pt idx="1">
                  <c:v>Support the conversion of rural buildings</c:v>
                </c:pt>
                <c:pt idx="2">
                  <c:v>Support the extension of existing businesses</c:v>
                </c:pt>
                <c:pt idx="3">
                  <c:v>Protect	existing employment sites from changes of use</c:v>
                </c:pt>
                <c:pt idx="4">
                  <c:v>Encourage home-working</c:v>
                </c:pt>
                <c:pt idx="5">
                  <c:v>Other, please detail</c:v>
                </c:pt>
              </c:strCache>
            </c:strRef>
          </c:cat>
          <c:val>
            <c:numRef>
              <c:f>Sheet1!$D$2:$D$7</c:f>
              <c:numCache>
                <c:formatCode>0.00%</c:formatCode>
                <c:ptCount val="6"/>
                <c:pt idx="0">
                  <c:v>0.1905</c:v>
                </c:pt>
                <c:pt idx="1">
                  <c:v>0.252</c:v>
                </c:pt>
                <c:pt idx="2">
                  <c:v>0.26190000000000002</c:v>
                </c:pt>
                <c:pt idx="3">
                  <c:v>0.28910000000000002</c:v>
                </c:pt>
                <c:pt idx="4">
                  <c:v>0.29920000000000002</c:v>
                </c:pt>
                <c:pt idx="5">
                  <c:v>0.56410000000000005</c:v>
                </c:pt>
              </c:numCache>
            </c:numRef>
          </c:val>
          <c:extLst>
            <c:ext xmlns:c16="http://schemas.microsoft.com/office/drawing/2014/chart" uri="{C3380CC4-5D6E-409C-BE32-E72D297353CC}">
              <c16:uniqueId val="{00000002-EA44-4744-A32C-4A10523939C2}"/>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Yes</c:v>
                </c:pt>
              </c:strCache>
            </c:strRef>
          </c:tx>
          <c:spPr>
            <a:solidFill>
              <a:srgbClr val="00BF6F"/>
            </a:solidFill>
          </c:spPr>
          <c:invertIfNegative val="0"/>
          <c:cat>
            <c:strRef>
              <c:f>Sheet1!$A$2:$A$5</c:f>
              <c:strCache>
                <c:ptCount val="4"/>
                <c:pt idx="0">
                  <c:v>Safeguarding the Shop and Pub</c:v>
                </c:pt>
                <c:pt idx="1">
                  <c:v>Safeguarding existing tourism businesses</c:v>
                </c:pt>
                <c:pt idx="2">
                  <c:v>Supporting new tourism businesses</c:v>
                </c:pt>
                <c:pt idx="3">
                  <c:v>Providing better visitor information and signage</c:v>
                </c:pt>
              </c:strCache>
            </c:strRef>
          </c:cat>
          <c:val>
            <c:numRef>
              <c:f>Sheet1!$B$2:$B$5</c:f>
              <c:numCache>
                <c:formatCode>0.00%</c:formatCode>
                <c:ptCount val="4"/>
                <c:pt idx="0">
                  <c:v>0.93979999999999997</c:v>
                </c:pt>
                <c:pt idx="1">
                  <c:v>0.80159999999999998</c:v>
                </c:pt>
                <c:pt idx="2">
                  <c:v>0.65620000000000001</c:v>
                </c:pt>
                <c:pt idx="3">
                  <c:v>0.60160000000000002</c:v>
                </c:pt>
              </c:numCache>
            </c:numRef>
          </c:val>
          <c:extLst>
            <c:ext xmlns:c16="http://schemas.microsoft.com/office/drawing/2014/chart" uri="{C3380CC4-5D6E-409C-BE32-E72D297353CC}">
              <c16:uniqueId val="{00000000-2D00-4D9F-AFDD-1C803BC50D2F}"/>
            </c:ext>
          </c:extLst>
        </c:ser>
        <c:ser>
          <c:idx val="1"/>
          <c:order val="1"/>
          <c:tx>
            <c:strRef>
              <c:f>Sheet1!$C$1</c:f>
              <c:strCache>
                <c:ptCount val="1"/>
                <c:pt idx="0">
                  <c:v>No</c:v>
                </c:pt>
              </c:strCache>
            </c:strRef>
          </c:tx>
          <c:spPr>
            <a:solidFill>
              <a:srgbClr val="507CB6"/>
            </a:solidFill>
          </c:spPr>
          <c:invertIfNegative val="0"/>
          <c:cat>
            <c:strRef>
              <c:f>Sheet1!$A$2:$A$5</c:f>
              <c:strCache>
                <c:ptCount val="4"/>
                <c:pt idx="0">
                  <c:v>Safeguarding the Shop and Pub</c:v>
                </c:pt>
                <c:pt idx="1">
                  <c:v>Safeguarding existing tourism businesses</c:v>
                </c:pt>
                <c:pt idx="2">
                  <c:v>Supporting new tourism businesses</c:v>
                </c:pt>
                <c:pt idx="3">
                  <c:v>Providing better visitor information and signage</c:v>
                </c:pt>
              </c:strCache>
            </c:strRef>
          </c:cat>
          <c:val>
            <c:numRef>
              <c:f>Sheet1!$C$2:$C$5</c:f>
              <c:numCache>
                <c:formatCode>0.00%</c:formatCode>
                <c:ptCount val="4"/>
                <c:pt idx="0">
                  <c:v>7.4999999999999997E-3</c:v>
                </c:pt>
                <c:pt idx="1">
                  <c:v>5.5599999999999997E-2</c:v>
                </c:pt>
                <c:pt idx="2">
                  <c:v>8.5900000000000004E-2</c:v>
                </c:pt>
                <c:pt idx="3">
                  <c:v>0.1406</c:v>
                </c:pt>
              </c:numCache>
            </c:numRef>
          </c:val>
          <c:extLst>
            <c:ext xmlns:c16="http://schemas.microsoft.com/office/drawing/2014/chart" uri="{C3380CC4-5D6E-409C-BE32-E72D297353CC}">
              <c16:uniqueId val="{00000001-2D00-4D9F-AFDD-1C803BC50D2F}"/>
            </c:ext>
          </c:extLst>
        </c:ser>
        <c:ser>
          <c:idx val="2"/>
          <c:order val="2"/>
          <c:tx>
            <c:strRef>
              <c:f>Sheet1!$D$1</c:f>
              <c:strCache>
                <c:ptCount val="1"/>
                <c:pt idx="0">
                  <c:v>Unsure</c:v>
                </c:pt>
              </c:strCache>
            </c:strRef>
          </c:tx>
          <c:spPr>
            <a:solidFill>
              <a:srgbClr val="F9BE00"/>
            </a:solidFill>
          </c:spPr>
          <c:invertIfNegative val="0"/>
          <c:cat>
            <c:strRef>
              <c:f>Sheet1!$A$2:$A$5</c:f>
              <c:strCache>
                <c:ptCount val="4"/>
                <c:pt idx="0">
                  <c:v>Safeguarding the Shop and Pub</c:v>
                </c:pt>
                <c:pt idx="1">
                  <c:v>Safeguarding existing tourism businesses</c:v>
                </c:pt>
                <c:pt idx="2">
                  <c:v>Supporting new tourism businesses</c:v>
                </c:pt>
                <c:pt idx="3">
                  <c:v>Providing better visitor information and signage</c:v>
                </c:pt>
              </c:strCache>
            </c:strRef>
          </c:cat>
          <c:val>
            <c:numRef>
              <c:f>Sheet1!$D$2:$D$5</c:f>
              <c:numCache>
                <c:formatCode>0.00%</c:formatCode>
                <c:ptCount val="4"/>
                <c:pt idx="0">
                  <c:v>5.2600000000000001E-2</c:v>
                </c:pt>
                <c:pt idx="1">
                  <c:v>0.1429</c:v>
                </c:pt>
                <c:pt idx="2">
                  <c:v>0.25779999999999997</c:v>
                </c:pt>
                <c:pt idx="3">
                  <c:v>0.25779999999999997</c:v>
                </c:pt>
              </c:numCache>
            </c:numRef>
          </c:val>
          <c:extLst>
            <c:ext xmlns:c16="http://schemas.microsoft.com/office/drawing/2014/chart" uri="{C3380CC4-5D6E-409C-BE32-E72D297353CC}">
              <c16:uniqueId val="{00000002-2D00-4D9F-AFDD-1C803BC50D2F}"/>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Very Important</c:v>
                </c:pt>
              </c:strCache>
            </c:strRef>
          </c:tx>
          <c:spPr>
            <a:solidFill>
              <a:srgbClr val="00BF6F"/>
            </a:solidFill>
          </c:spPr>
          <c:invertIfNegative val="0"/>
          <c:cat>
            <c:strRef>
              <c:f>Sheet1!$A$2:$A$8</c:f>
              <c:strCache>
                <c:ptCount val="7"/>
                <c:pt idx="0">
                  <c:v>Community Shop</c:v>
                </c:pt>
                <c:pt idx="1">
                  <c:v>Public Parking areas (The Square, Mortar Pits)</c:v>
                </c:pt>
                <c:pt idx="2">
                  <c:v>Robert Glanville Playing Field</c:v>
                </c:pt>
                <c:pt idx="3">
                  <c:v>St Lawrence Church</c:v>
                </c:pt>
                <c:pt idx="4">
                  <c:v>St Lawrence School</c:v>
                </c:pt>
                <c:pt idx="5">
                  <c:v>The Westbury Inn Pub</c:v>
                </c:pt>
                <c:pt idx="6">
                  <c:v>Westbury Village Hall</c:v>
                </c:pt>
              </c:strCache>
            </c:strRef>
          </c:cat>
          <c:val>
            <c:numRef>
              <c:f>Sheet1!$B$2:$B$8</c:f>
              <c:numCache>
                <c:formatCode>0.00%</c:formatCode>
                <c:ptCount val="7"/>
                <c:pt idx="0">
                  <c:v>0.88719999999999999</c:v>
                </c:pt>
                <c:pt idx="1">
                  <c:v>0.60309999999999997</c:v>
                </c:pt>
                <c:pt idx="2">
                  <c:v>0.70450000000000002</c:v>
                </c:pt>
                <c:pt idx="3">
                  <c:v>0.52629999999999999</c:v>
                </c:pt>
                <c:pt idx="4">
                  <c:v>0.83460000000000001</c:v>
                </c:pt>
                <c:pt idx="5">
                  <c:v>0.70450000000000002</c:v>
                </c:pt>
                <c:pt idx="6">
                  <c:v>0.82089999999999996</c:v>
                </c:pt>
              </c:numCache>
            </c:numRef>
          </c:val>
          <c:extLst>
            <c:ext xmlns:c16="http://schemas.microsoft.com/office/drawing/2014/chart" uri="{C3380CC4-5D6E-409C-BE32-E72D297353CC}">
              <c16:uniqueId val="{00000000-5EA2-47A1-B2B0-6E7E2C1C1F12}"/>
            </c:ext>
          </c:extLst>
        </c:ser>
        <c:ser>
          <c:idx val="1"/>
          <c:order val="1"/>
          <c:tx>
            <c:strRef>
              <c:f>Sheet1!$C$1</c:f>
              <c:strCache>
                <c:ptCount val="1"/>
                <c:pt idx="0">
                  <c:v>Important</c:v>
                </c:pt>
              </c:strCache>
            </c:strRef>
          </c:tx>
          <c:spPr>
            <a:solidFill>
              <a:srgbClr val="507CB6"/>
            </a:solidFill>
          </c:spPr>
          <c:invertIfNegative val="0"/>
          <c:cat>
            <c:strRef>
              <c:f>Sheet1!$A$2:$A$8</c:f>
              <c:strCache>
                <c:ptCount val="7"/>
                <c:pt idx="0">
                  <c:v>Community Shop</c:v>
                </c:pt>
                <c:pt idx="1">
                  <c:v>Public Parking areas (The Square, Mortar Pits)</c:v>
                </c:pt>
                <c:pt idx="2">
                  <c:v>Robert Glanville Playing Field</c:v>
                </c:pt>
                <c:pt idx="3">
                  <c:v>St Lawrence Church</c:v>
                </c:pt>
                <c:pt idx="4">
                  <c:v>St Lawrence School</c:v>
                </c:pt>
                <c:pt idx="5">
                  <c:v>The Westbury Inn Pub</c:v>
                </c:pt>
                <c:pt idx="6">
                  <c:v>Westbury Village Hall</c:v>
                </c:pt>
              </c:strCache>
            </c:strRef>
          </c:cat>
          <c:val>
            <c:numRef>
              <c:f>Sheet1!$C$2:$C$8</c:f>
              <c:numCache>
                <c:formatCode>0.00%</c:formatCode>
                <c:ptCount val="7"/>
                <c:pt idx="0">
                  <c:v>9.0200000000000002E-2</c:v>
                </c:pt>
                <c:pt idx="1">
                  <c:v>0.28239999999999998</c:v>
                </c:pt>
                <c:pt idx="2">
                  <c:v>0.2727</c:v>
                </c:pt>
                <c:pt idx="3">
                  <c:v>0.29320000000000002</c:v>
                </c:pt>
                <c:pt idx="4">
                  <c:v>0.15040000000000001</c:v>
                </c:pt>
                <c:pt idx="5">
                  <c:v>0.2273</c:v>
                </c:pt>
                <c:pt idx="6">
                  <c:v>0.14929999999999999</c:v>
                </c:pt>
              </c:numCache>
            </c:numRef>
          </c:val>
          <c:extLst>
            <c:ext xmlns:c16="http://schemas.microsoft.com/office/drawing/2014/chart" uri="{C3380CC4-5D6E-409C-BE32-E72D297353CC}">
              <c16:uniqueId val="{00000001-5EA2-47A1-B2B0-6E7E2C1C1F12}"/>
            </c:ext>
          </c:extLst>
        </c:ser>
        <c:ser>
          <c:idx val="2"/>
          <c:order val="2"/>
          <c:tx>
            <c:strRef>
              <c:f>Sheet1!$D$1</c:f>
              <c:strCache>
                <c:ptCount val="1"/>
                <c:pt idx="0">
                  <c:v>Slightly Important</c:v>
                </c:pt>
              </c:strCache>
            </c:strRef>
          </c:tx>
          <c:spPr>
            <a:solidFill>
              <a:srgbClr val="F9BE00"/>
            </a:solidFill>
          </c:spPr>
          <c:invertIfNegative val="0"/>
          <c:cat>
            <c:strRef>
              <c:f>Sheet1!$A$2:$A$8</c:f>
              <c:strCache>
                <c:ptCount val="7"/>
                <c:pt idx="0">
                  <c:v>Community Shop</c:v>
                </c:pt>
                <c:pt idx="1">
                  <c:v>Public Parking areas (The Square, Mortar Pits)</c:v>
                </c:pt>
                <c:pt idx="2">
                  <c:v>Robert Glanville Playing Field</c:v>
                </c:pt>
                <c:pt idx="3">
                  <c:v>St Lawrence Church</c:v>
                </c:pt>
                <c:pt idx="4">
                  <c:v>St Lawrence School</c:v>
                </c:pt>
                <c:pt idx="5">
                  <c:v>The Westbury Inn Pub</c:v>
                </c:pt>
                <c:pt idx="6">
                  <c:v>Westbury Village Hall</c:v>
                </c:pt>
              </c:strCache>
            </c:strRef>
          </c:cat>
          <c:val>
            <c:numRef>
              <c:f>Sheet1!$D$2:$D$8</c:f>
              <c:numCache>
                <c:formatCode>0.00%</c:formatCode>
                <c:ptCount val="7"/>
                <c:pt idx="0">
                  <c:v>2.2599999999999999E-2</c:v>
                </c:pt>
                <c:pt idx="1">
                  <c:v>9.1600000000000001E-2</c:v>
                </c:pt>
                <c:pt idx="2">
                  <c:v>2.2700000000000001E-2</c:v>
                </c:pt>
                <c:pt idx="3">
                  <c:v>0.1053</c:v>
                </c:pt>
                <c:pt idx="4">
                  <c:v>7.4999999999999997E-3</c:v>
                </c:pt>
                <c:pt idx="5">
                  <c:v>6.0600000000000001E-2</c:v>
                </c:pt>
                <c:pt idx="6">
                  <c:v>1.49E-2</c:v>
                </c:pt>
              </c:numCache>
            </c:numRef>
          </c:val>
          <c:extLst>
            <c:ext xmlns:c16="http://schemas.microsoft.com/office/drawing/2014/chart" uri="{C3380CC4-5D6E-409C-BE32-E72D297353CC}">
              <c16:uniqueId val="{00000002-5EA2-47A1-B2B0-6E7E2C1C1F12}"/>
            </c:ext>
          </c:extLst>
        </c:ser>
        <c:ser>
          <c:idx val="3"/>
          <c:order val="3"/>
          <c:tx>
            <c:strRef>
              <c:f>Sheet1!$E$1</c:f>
              <c:strCache>
                <c:ptCount val="1"/>
                <c:pt idx="0">
                  <c:v>Not Important</c:v>
                </c:pt>
              </c:strCache>
            </c:strRef>
          </c:tx>
          <c:spPr>
            <a:solidFill>
              <a:srgbClr val="6BC8CD"/>
            </a:solidFill>
          </c:spPr>
          <c:invertIfNegative val="0"/>
          <c:cat>
            <c:strRef>
              <c:f>Sheet1!$A$2:$A$8</c:f>
              <c:strCache>
                <c:ptCount val="7"/>
                <c:pt idx="0">
                  <c:v>Community Shop</c:v>
                </c:pt>
                <c:pt idx="1">
                  <c:v>Public Parking areas (The Square, Mortar Pits)</c:v>
                </c:pt>
                <c:pt idx="2">
                  <c:v>Robert Glanville Playing Field</c:v>
                </c:pt>
                <c:pt idx="3">
                  <c:v>St Lawrence Church</c:v>
                </c:pt>
                <c:pt idx="4">
                  <c:v>St Lawrence School</c:v>
                </c:pt>
                <c:pt idx="5">
                  <c:v>The Westbury Inn Pub</c:v>
                </c:pt>
                <c:pt idx="6">
                  <c:v>Westbury Village Hall</c:v>
                </c:pt>
              </c:strCache>
            </c:strRef>
          </c:cat>
          <c:val>
            <c:numRef>
              <c:f>Sheet1!$E$2:$E$8</c:f>
              <c:numCache>
                <c:formatCode>0.00%</c:formatCode>
                <c:ptCount val="7"/>
                <c:pt idx="0">
                  <c:v>0</c:v>
                </c:pt>
                <c:pt idx="1">
                  <c:v>2.29E-2</c:v>
                </c:pt>
                <c:pt idx="2">
                  <c:v>0</c:v>
                </c:pt>
                <c:pt idx="3">
                  <c:v>7.5200000000000003E-2</c:v>
                </c:pt>
                <c:pt idx="4">
                  <c:v>7.4999999999999997E-3</c:v>
                </c:pt>
                <c:pt idx="5">
                  <c:v>7.6E-3</c:v>
                </c:pt>
                <c:pt idx="6">
                  <c:v>1.49E-2</c:v>
                </c:pt>
              </c:numCache>
            </c:numRef>
          </c:val>
          <c:extLst>
            <c:ext xmlns:c16="http://schemas.microsoft.com/office/drawing/2014/chart" uri="{C3380CC4-5D6E-409C-BE32-E72D297353CC}">
              <c16:uniqueId val="{00000003-5EA2-47A1-B2B0-6E7E2C1C1F12}"/>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Good</c:v>
                </c:pt>
              </c:strCache>
            </c:strRef>
          </c:tx>
          <c:spPr>
            <a:solidFill>
              <a:srgbClr val="00BF6F"/>
            </a:solidFill>
          </c:spPr>
          <c:invertIfNegative val="0"/>
          <c:cat>
            <c:strRef>
              <c:f>Sheet1!$A$2:$A$6</c:f>
              <c:strCache>
                <c:ptCount val="5"/>
                <c:pt idx="0">
                  <c:v>Children (0-10)</c:v>
                </c:pt>
                <c:pt idx="1">
                  <c:v>Young persons (11-17)</c:v>
                </c:pt>
                <c:pt idx="2">
                  <c:v>Young adults (18-30)</c:v>
                </c:pt>
                <c:pt idx="3">
                  <c:v>Parents and young families</c:v>
                </c:pt>
                <c:pt idx="4">
                  <c:v>Elderly people</c:v>
                </c:pt>
              </c:strCache>
            </c:strRef>
          </c:cat>
          <c:val>
            <c:numRef>
              <c:f>Sheet1!$B$2:$B$6</c:f>
              <c:numCache>
                <c:formatCode>0.00%</c:formatCode>
                <c:ptCount val="5"/>
                <c:pt idx="0">
                  <c:v>0.3</c:v>
                </c:pt>
                <c:pt idx="1">
                  <c:v>4.1700000000000001E-2</c:v>
                </c:pt>
                <c:pt idx="2">
                  <c:v>2.5000000000000001E-2</c:v>
                </c:pt>
                <c:pt idx="3">
                  <c:v>0.22950000000000001</c:v>
                </c:pt>
                <c:pt idx="4">
                  <c:v>0.34110000000000001</c:v>
                </c:pt>
              </c:numCache>
            </c:numRef>
          </c:val>
          <c:extLst>
            <c:ext xmlns:c16="http://schemas.microsoft.com/office/drawing/2014/chart" uri="{C3380CC4-5D6E-409C-BE32-E72D297353CC}">
              <c16:uniqueId val="{00000000-32E8-4D19-89DA-6CF66E9CDB44}"/>
            </c:ext>
          </c:extLst>
        </c:ser>
        <c:ser>
          <c:idx val="1"/>
          <c:order val="1"/>
          <c:tx>
            <c:strRef>
              <c:f>Sheet1!$C$1</c:f>
              <c:strCache>
                <c:ptCount val="1"/>
                <c:pt idx="0">
                  <c:v>Fair</c:v>
                </c:pt>
              </c:strCache>
            </c:strRef>
          </c:tx>
          <c:spPr>
            <a:solidFill>
              <a:srgbClr val="507CB6"/>
            </a:solidFill>
          </c:spPr>
          <c:invertIfNegative val="0"/>
          <c:cat>
            <c:strRef>
              <c:f>Sheet1!$A$2:$A$6</c:f>
              <c:strCache>
                <c:ptCount val="5"/>
                <c:pt idx="0">
                  <c:v>Children (0-10)</c:v>
                </c:pt>
                <c:pt idx="1">
                  <c:v>Young persons (11-17)</c:v>
                </c:pt>
                <c:pt idx="2">
                  <c:v>Young adults (18-30)</c:v>
                </c:pt>
                <c:pt idx="3">
                  <c:v>Parents and young families</c:v>
                </c:pt>
                <c:pt idx="4">
                  <c:v>Elderly people</c:v>
                </c:pt>
              </c:strCache>
            </c:strRef>
          </c:cat>
          <c:val>
            <c:numRef>
              <c:f>Sheet1!$C$2:$C$6</c:f>
              <c:numCache>
                <c:formatCode>0.00%</c:formatCode>
                <c:ptCount val="5"/>
                <c:pt idx="0">
                  <c:v>0.5917</c:v>
                </c:pt>
                <c:pt idx="1">
                  <c:v>0.35</c:v>
                </c:pt>
                <c:pt idx="2">
                  <c:v>0.375</c:v>
                </c:pt>
                <c:pt idx="3">
                  <c:v>0.68030000000000002</c:v>
                </c:pt>
                <c:pt idx="4">
                  <c:v>0.51160000000000005</c:v>
                </c:pt>
              </c:numCache>
            </c:numRef>
          </c:val>
          <c:extLst>
            <c:ext xmlns:c16="http://schemas.microsoft.com/office/drawing/2014/chart" uri="{C3380CC4-5D6E-409C-BE32-E72D297353CC}">
              <c16:uniqueId val="{00000001-32E8-4D19-89DA-6CF66E9CDB44}"/>
            </c:ext>
          </c:extLst>
        </c:ser>
        <c:ser>
          <c:idx val="2"/>
          <c:order val="2"/>
          <c:tx>
            <c:strRef>
              <c:f>Sheet1!$D$1</c:f>
              <c:strCache>
                <c:ptCount val="1"/>
                <c:pt idx="0">
                  <c:v>Poor</c:v>
                </c:pt>
              </c:strCache>
            </c:strRef>
          </c:tx>
          <c:spPr>
            <a:solidFill>
              <a:srgbClr val="F9BE00"/>
            </a:solidFill>
          </c:spPr>
          <c:invertIfNegative val="0"/>
          <c:cat>
            <c:strRef>
              <c:f>Sheet1!$A$2:$A$6</c:f>
              <c:strCache>
                <c:ptCount val="5"/>
                <c:pt idx="0">
                  <c:v>Children (0-10)</c:v>
                </c:pt>
                <c:pt idx="1">
                  <c:v>Young persons (11-17)</c:v>
                </c:pt>
                <c:pt idx="2">
                  <c:v>Young adults (18-30)</c:v>
                </c:pt>
                <c:pt idx="3">
                  <c:v>Parents and young families</c:v>
                </c:pt>
                <c:pt idx="4">
                  <c:v>Elderly people</c:v>
                </c:pt>
              </c:strCache>
            </c:strRef>
          </c:cat>
          <c:val>
            <c:numRef>
              <c:f>Sheet1!$D$2:$D$6</c:f>
              <c:numCache>
                <c:formatCode>0.00%</c:formatCode>
                <c:ptCount val="5"/>
                <c:pt idx="0">
                  <c:v>0.10829999999999999</c:v>
                </c:pt>
                <c:pt idx="1">
                  <c:v>0.60829999999999995</c:v>
                </c:pt>
                <c:pt idx="2">
                  <c:v>0.6</c:v>
                </c:pt>
                <c:pt idx="3">
                  <c:v>9.0200000000000002E-2</c:v>
                </c:pt>
                <c:pt idx="4">
                  <c:v>0.14729999999999999</c:v>
                </c:pt>
              </c:numCache>
            </c:numRef>
          </c:val>
          <c:extLst>
            <c:ext xmlns:c16="http://schemas.microsoft.com/office/drawing/2014/chart" uri="{C3380CC4-5D6E-409C-BE32-E72D297353CC}">
              <c16:uniqueId val="{00000002-32E8-4D19-89DA-6CF66E9CDB44}"/>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D3BA-4B8A-BB03-A13BD17E72B1}"/>
              </c:ext>
            </c:extLst>
          </c:dPt>
          <c:dPt>
            <c:idx val="1"/>
            <c:invertIfNegative val="0"/>
            <c:bubble3D val="0"/>
            <c:spPr>
              <a:solidFill>
                <a:srgbClr val="507CB6"/>
              </a:solidFill>
              <a:ln w="0">
                <a:noFill/>
              </a:ln>
            </c:spPr>
            <c:extLst>
              <c:ext xmlns:c16="http://schemas.microsoft.com/office/drawing/2014/chart" uri="{C3380CC4-5D6E-409C-BE32-E72D297353CC}">
                <c16:uniqueId val="{00000003-D3BA-4B8A-BB03-A13BD17E72B1}"/>
              </c:ext>
            </c:extLst>
          </c:dPt>
          <c:dPt>
            <c:idx val="2"/>
            <c:invertIfNegative val="0"/>
            <c:bubble3D val="0"/>
            <c:spPr>
              <a:solidFill>
                <a:srgbClr val="F9BE00"/>
              </a:solidFill>
              <a:ln w="0">
                <a:noFill/>
              </a:ln>
            </c:spPr>
            <c:extLst>
              <c:ext xmlns:c16="http://schemas.microsoft.com/office/drawing/2014/chart" uri="{C3380CC4-5D6E-409C-BE32-E72D297353CC}">
                <c16:uniqueId val="{00000005-D3BA-4B8A-BB03-A13BD17E72B1}"/>
              </c:ext>
            </c:extLst>
          </c:dPt>
          <c:dPt>
            <c:idx val="3"/>
            <c:invertIfNegative val="0"/>
            <c:bubble3D val="0"/>
            <c:spPr>
              <a:solidFill>
                <a:srgbClr val="6BC8CD"/>
              </a:solidFill>
              <a:ln w="0">
                <a:noFill/>
              </a:ln>
            </c:spPr>
            <c:extLst>
              <c:ext xmlns:c16="http://schemas.microsoft.com/office/drawing/2014/chart" uri="{C3380CC4-5D6E-409C-BE32-E72D297353CC}">
                <c16:uniqueId val="{00000007-D3BA-4B8A-BB03-A13BD17E72B1}"/>
              </c:ext>
            </c:extLst>
          </c:dPt>
          <c:dPt>
            <c:idx val="4"/>
            <c:invertIfNegative val="0"/>
            <c:bubble3D val="0"/>
            <c:spPr>
              <a:solidFill>
                <a:srgbClr val="FF8B4F"/>
              </a:solidFill>
              <a:ln w="0">
                <a:noFill/>
              </a:ln>
            </c:spPr>
            <c:extLst>
              <c:ext xmlns:c16="http://schemas.microsoft.com/office/drawing/2014/chart" uri="{C3380CC4-5D6E-409C-BE32-E72D297353CC}">
                <c16:uniqueId val="{00000009-D3BA-4B8A-BB03-A13BD17E72B1}"/>
              </c:ext>
            </c:extLst>
          </c:dPt>
          <c:dPt>
            <c:idx val="5"/>
            <c:invertIfNegative val="0"/>
            <c:bubble3D val="0"/>
            <c:spPr>
              <a:solidFill>
                <a:srgbClr val="7D5E90"/>
              </a:solidFill>
              <a:ln w="0">
                <a:noFill/>
              </a:ln>
            </c:spPr>
            <c:extLst>
              <c:ext xmlns:c16="http://schemas.microsoft.com/office/drawing/2014/chart" uri="{C3380CC4-5D6E-409C-BE32-E72D297353CC}">
                <c16:uniqueId val="{0000000B-D3BA-4B8A-BB03-A13BD17E72B1}"/>
              </c:ext>
            </c:extLst>
          </c:dPt>
          <c:dPt>
            <c:idx val="6"/>
            <c:invertIfNegative val="0"/>
            <c:bubble3D val="0"/>
            <c:spPr>
              <a:solidFill>
                <a:srgbClr val="D25F90"/>
              </a:solidFill>
              <a:ln w="0">
                <a:noFill/>
              </a:ln>
            </c:spPr>
            <c:extLst>
              <c:ext xmlns:c16="http://schemas.microsoft.com/office/drawing/2014/chart" uri="{C3380CC4-5D6E-409C-BE32-E72D297353CC}">
                <c16:uniqueId val="{0000000D-D3BA-4B8A-BB03-A13BD17E72B1}"/>
              </c:ext>
            </c:extLst>
          </c:dPt>
          <c:dPt>
            <c:idx val="7"/>
            <c:invertIfNegative val="0"/>
            <c:bubble3D val="0"/>
            <c:spPr>
              <a:solidFill>
                <a:srgbClr val="C7B879"/>
              </a:solidFill>
              <a:ln w="0">
                <a:noFill/>
              </a:ln>
            </c:spPr>
            <c:extLst>
              <c:ext xmlns:c16="http://schemas.microsoft.com/office/drawing/2014/chart" uri="{C3380CC4-5D6E-409C-BE32-E72D297353CC}">
                <c16:uniqueId val="{0000000F-D3BA-4B8A-BB03-A13BD17E72B1}"/>
              </c:ext>
            </c:extLst>
          </c:dPt>
          <c:dPt>
            <c:idx val="8"/>
            <c:invertIfNegative val="0"/>
            <c:bubble3D val="0"/>
            <c:spPr>
              <a:solidFill>
                <a:srgbClr val="DB4D5C"/>
              </a:solidFill>
              <a:ln w="0">
                <a:noFill/>
              </a:ln>
            </c:spPr>
            <c:extLst>
              <c:ext xmlns:c16="http://schemas.microsoft.com/office/drawing/2014/chart" uri="{C3380CC4-5D6E-409C-BE32-E72D297353CC}">
                <c16:uniqueId val="{00000011-D3BA-4B8A-BB03-A13BD17E72B1}"/>
              </c:ext>
            </c:extLst>
          </c:dPt>
          <c:dPt>
            <c:idx val="9"/>
            <c:invertIfNegative val="0"/>
            <c:bubble3D val="0"/>
            <c:spPr>
              <a:solidFill>
                <a:srgbClr val="768086"/>
              </a:solidFill>
              <a:ln w="0">
                <a:noFill/>
              </a:ln>
            </c:spPr>
            <c:extLst>
              <c:ext xmlns:c16="http://schemas.microsoft.com/office/drawing/2014/chart" uri="{C3380CC4-5D6E-409C-BE32-E72D297353CC}">
                <c16:uniqueId val="{00000013-D3BA-4B8A-BB03-A13BD17E72B1}"/>
              </c:ext>
            </c:extLst>
          </c:dPt>
          <c:cat>
            <c:strRef>
              <c:f>Sheet1!$A$2:$A$11</c:f>
              <c:strCache>
                <c:ptCount val="10"/>
                <c:pt idx="0">
                  <c:v>Improve public transport</c:v>
                </c:pt>
                <c:pt idx="1">
                  <c:v>Traffic management and control</c:v>
                </c:pt>
                <c:pt idx="2">
                  <c:v>Promote wildlife areas</c:v>
                </c:pt>
                <c:pt idx="3">
                  <c:v>Renewable energy</c:v>
                </c:pt>
                <c:pt idx="4">
                  <c:v>Improve drainage</c:v>
                </c:pt>
                <c:pt idx="5">
                  <c:v>Improve rights of way and footpaths</c:v>
                </c:pt>
                <c:pt idx="6">
                  <c:v>Local design code for buildings and extensions</c:v>
                </c:pt>
                <c:pt idx="7">
                  <c:v>More dedicated cycle-routes</c:v>
                </c:pt>
                <c:pt idx="8">
                  <c:v>More recycling opportunities</c:v>
                </c:pt>
                <c:pt idx="9">
                  <c:v>Reduce car use and increase car-sharing</c:v>
                </c:pt>
              </c:strCache>
            </c:strRef>
          </c:cat>
          <c:val>
            <c:numRef>
              <c:f>Sheet1!$B$2:$B$11</c:f>
              <c:numCache>
                <c:formatCode>0.00%</c:formatCode>
                <c:ptCount val="10"/>
                <c:pt idx="0">
                  <c:v>0.72860000000000003</c:v>
                </c:pt>
                <c:pt idx="1">
                  <c:v>0.5786</c:v>
                </c:pt>
                <c:pt idx="2">
                  <c:v>0.52859999999999996</c:v>
                </c:pt>
                <c:pt idx="3">
                  <c:v>0.5</c:v>
                </c:pt>
                <c:pt idx="4">
                  <c:v>0.48570000000000002</c:v>
                </c:pt>
                <c:pt idx="5">
                  <c:v>0.47139999999999999</c:v>
                </c:pt>
                <c:pt idx="6">
                  <c:v>0.45</c:v>
                </c:pt>
                <c:pt idx="7">
                  <c:v>0.37140000000000001</c:v>
                </c:pt>
                <c:pt idx="8">
                  <c:v>0.21429999999999999</c:v>
                </c:pt>
                <c:pt idx="9">
                  <c:v>8.5699999999999998E-2</c:v>
                </c:pt>
              </c:numCache>
            </c:numRef>
          </c:val>
          <c:extLst>
            <c:ext xmlns:c16="http://schemas.microsoft.com/office/drawing/2014/chart" uri="{C3380CC4-5D6E-409C-BE32-E72D297353CC}">
              <c16:uniqueId val="{00000014-D3BA-4B8A-BB03-A13BD17E72B1}"/>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1DC9-40D3-8052-99037F41B677}"/>
              </c:ext>
            </c:extLst>
          </c:dPt>
          <c:dPt>
            <c:idx val="1"/>
            <c:invertIfNegative val="0"/>
            <c:bubble3D val="0"/>
            <c:spPr>
              <a:solidFill>
                <a:srgbClr val="507CB6"/>
              </a:solidFill>
              <a:ln w="0">
                <a:noFill/>
              </a:ln>
            </c:spPr>
            <c:extLst>
              <c:ext xmlns:c16="http://schemas.microsoft.com/office/drawing/2014/chart" uri="{C3380CC4-5D6E-409C-BE32-E72D297353CC}">
                <c16:uniqueId val="{00000003-1DC9-40D3-8052-99037F41B677}"/>
              </c:ext>
            </c:extLst>
          </c:dPt>
          <c:dPt>
            <c:idx val="2"/>
            <c:invertIfNegative val="0"/>
            <c:bubble3D val="0"/>
            <c:spPr>
              <a:solidFill>
                <a:srgbClr val="F9BE00"/>
              </a:solidFill>
              <a:ln w="0">
                <a:noFill/>
              </a:ln>
            </c:spPr>
            <c:extLst>
              <c:ext xmlns:c16="http://schemas.microsoft.com/office/drawing/2014/chart" uri="{C3380CC4-5D6E-409C-BE32-E72D297353CC}">
                <c16:uniqueId val="{00000005-1DC9-40D3-8052-99037F41B677}"/>
              </c:ext>
            </c:extLst>
          </c:dPt>
          <c:cat>
            <c:strRef>
              <c:f>Sheet1!$A$2:$A$4</c:f>
              <c:strCache>
                <c:ptCount val="3"/>
                <c:pt idx="0">
                  <c:v>Yes</c:v>
                </c:pt>
                <c:pt idx="1">
                  <c:v>No</c:v>
                </c:pt>
                <c:pt idx="2">
                  <c:v>Unsure</c:v>
                </c:pt>
              </c:strCache>
            </c:strRef>
          </c:cat>
          <c:val>
            <c:numRef>
              <c:f>Sheet1!$B$2:$B$4</c:f>
              <c:numCache>
                <c:formatCode>0.00%</c:formatCode>
                <c:ptCount val="3"/>
                <c:pt idx="0">
                  <c:v>0.73080000000000001</c:v>
                </c:pt>
                <c:pt idx="1">
                  <c:v>7.6899999999999996E-2</c:v>
                </c:pt>
                <c:pt idx="2">
                  <c:v>0.1923</c:v>
                </c:pt>
              </c:numCache>
            </c:numRef>
          </c:val>
          <c:extLst>
            <c:ext xmlns:c16="http://schemas.microsoft.com/office/drawing/2014/chart" uri="{C3380CC4-5D6E-409C-BE32-E72D297353CC}">
              <c16:uniqueId val="{00000006-1DC9-40D3-8052-99037F41B677}"/>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3112-41D5-992B-7345C377E9A9}"/>
              </c:ext>
            </c:extLst>
          </c:dPt>
          <c:dPt>
            <c:idx val="1"/>
            <c:invertIfNegative val="0"/>
            <c:bubble3D val="0"/>
            <c:spPr>
              <a:solidFill>
                <a:srgbClr val="507CB6"/>
              </a:solidFill>
              <a:ln w="0">
                <a:noFill/>
              </a:ln>
            </c:spPr>
            <c:extLst>
              <c:ext xmlns:c16="http://schemas.microsoft.com/office/drawing/2014/chart" uri="{C3380CC4-5D6E-409C-BE32-E72D297353CC}">
                <c16:uniqueId val="{00000003-3112-41D5-992B-7345C377E9A9}"/>
              </c:ext>
            </c:extLst>
          </c:dPt>
          <c:dPt>
            <c:idx val="2"/>
            <c:invertIfNegative val="0"/>
            <c:bubble3D val="0"/>
            <c:spPr>
              <a:solidFill>
                <a:srgbClr val="F9BE00"/>
              </a:solidFill>
              <a:ln w="0">
                <a:noFill/>
              </a:ln>
            </c:spPr>
            <c:extLst>
              <c:ext xmlns:c16="http://schemas.microsoft.com/office/drawing/2014/chart" uri="{C3380CC4-5D6E-409C-BE32-E72D297353CC}">
                <c16:uniqueId val="{00000005-3112-41D5-992B-7345C377E9A9}"/>
              </c:ext>
            </c:extLst>
          </c:dPt>
          <c:cat>
            <c:strRef>
              <c:f>Sheet1!$A$2:$A$4</c:f>
              <c:strCache>
                <c:ptCount val="3"/>
                <c:pt idx="0">
                  <c:v>Yes</c:v>
                </c:pt>
                <c:pt idx="1">
                  <c:v>No</c:v>
                </c:pt>
                <c:pt idx="2">
                  <c:v>Unsure</c:v>
                </c:pt>
              </c:strCache>
            </c:strRef>
          </c:cat>
          <c:val>
            <c:numRef>
              <c:f>Sheet1!$B$2:$B$4</c:f>
              <c:numCache>
                <c:formatCode>0.00%</c:formatCode>
                <c:ptCount val="3"/>
                <c:pt idx="0">
                  <c:v>0.46920000000000001</c:v>
                </c:pt>
                <c:pt idx="1">
                  <c:v>0.1308</c:v>
                </c:pt>
                <c:pt idx="2">
                  <c:v>0.4</c:v>
                </c:pt>
              </c:numCache>
            </c:numRef>
          </c:val>
          <c:extLst>
            <c:ext xmlns:c16="http://schemas.microsoft.com/office/drawing/2014/chart" uri="{C3380CC4-5D6E-409C-BE32-E72D297353CC}">
              <c16:uniqueId val="{00000006-3112-41D5-992B-7345C377E9A9}"/>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24EB-4ACB-8F7C-AA40E24DE143}"/>
              </c:ext>
            </c:extLst>
          </c:dPt>
          <c:dPt>
            <c:idx val="1"/>
            <c:invertIfNegative val="0"/>
            <c:bubble3D val="0"/>
            <c:spPr>
              <a:solidFill>
                <a:srgbClr val="507CB6"/>
              </a:solidFill>
              <a:ln w="0">
                <a:noFill/>
              </a:ln>
            </c:spPr>
            <c:extLst>
              <c:ext xmlns:c16="http://schemas.microsoft.com/office/drawing/2014/chart" uri="{C3380CC4-5D6E-409C-BE32-E72D297353CC}">
                <c16:uniqueId val="{00000003-24EB-4ACB-8F7C-AA40E24DE143}"/>
              </c:ext>
            </c:extLst>
          </c:dPt>
          <c:dPt>
            <c:idx val="2"/>
            <c:invertIfNegative val="0"/>
            <c:bubble3D val="0"/>
            <c:spPr>
              <a:solidFill>
                <a:srgbClr val="F9BE00"/>
              </a:solidFill>
              <a:ln w="0">
                <a:noFill/>
              </a:ln>
            </c:spPr>
            <c:extLst>
              <c:ext xmlns:c16="http://schemas.microsoft.com/office/drawing/2014/chart" uri="{C3380CC4-5D6E-409C-BE32-E72D297353CC}">
                <c16:uniqueId val="{00000005-24EB-4ACB-8F7C-AA40E24DE143}"/>
              </c:ext>
            </c:extLst>
          </c:dPt>
          <c:cat>
            <c:strRef>
              <c:f>Sheet1!$A$2:$A$4</c:f>
              <c:strCache>
                <c:ptCount val="3"/>
                <c:pt idx="0">
                  <c:v>Yes</c:v>
                </c:pt>
                <c:pt idx="1">
                  <c:v>No</c:v>
                </c:pt>
                <c:pt idx="2">
                  <c:v>Unsure</c:v>
                </c:pt>
              </c:strCache>
            </c:strRef>
          </c:cat>
          <c:val>
            <c:numRef>
              <c:f>Sheet1!$B$2:$B$4</c:f>
              <c:numCache>
                <c:formatCode>0.00%</c:formatCode>
                <c:ptCount val="3"/>
                <c:pt idx="0">
                  <c:v>0.56059999999999999</c:v>
                </c:pt>
                <c:pt idx="1">
                  <c:v>0.16669999999999999</c:v>
                </c:pt>
                <c:pt idx="2">
                  <c:v>0.2727</c:v>
                </c:pt>
              </c:numCache>
            </c:numRef>
          </c:val>
          <c:extLst>
            <c:ext xmlns:c16="http://schemas.microsoft.com/office/drawing/2014/chart" uri="{C3380CC4-5D6E-409C-BE32-E72D297353CC}">
              <c16:uniqueId val="{00000006-24EB-4ACB-8F7C-AA40E24DE143}"/>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0DE5-43F4-8255-B839821100AA}"/>
              </c:ext>
            </c:extLst>
          </c:dPt>
          <c:dPt>
            <c:idx val="1"/>
            <c:invertIfNegative val="0"/>
            <c:bubble3D val="0"/>
            <c:spPr>
              <a:solidFill>
                <a:srgbClr val="507CB6"/>
              </a:solidFill>
              <a:ln w="0">
                <a:noFill/>
              </a:ln>
            </c:spPr>
            <c:extLst>
              <c:ext xmlns:c16="http://schemas.microsoft.com/office/drawing/2014/chart" uri="{C3380CC4-5D6E-409C-BE32-E72D297353CC}">
                <c16:uniqueId val="{00000003-0DE5-43F4-8255-B839821100AA}"/>
              </c:ext>
            </c:extLst>
          </c:dPt>
          <c:dPt>
            <c:idx val="2"/>
            <c:invertIfNegative val="0"/>
            <c:bubble3D val="0"/>
            <c:spPr>
              <a:solidFill>
                <a:srgbClr val="F9BE00"/>
              </a:solidFill>
              <a:ln w="0">
                <a:noFill/>
              </a:ln>
            </c:spPr>
            <c:extLst>
              <c:ext xmlns:c16="http://schemas.microsoft.com/office/drawing/2014/chart" uri="{C3380CC4-5D6E-409C-BE32-E72D297353CC}">
                <c16:uniqueId val="{00000005-0DE5-43F4-8255-B839821100AA}"/>
              </c:ext>
            </c:extLst>
          </c:dPt>
          <c:dPt>
            <c:idx val="3"/>
            <c:invertIfNegative val="0"/>
            <c:bubble3D val="0"/>
            <c:spPr>
              <a:solidFill>
                <a:srgbClr val="6BC8CD"/>
              </a:solidFill>
              <a:ln w="0">
                <a:noFill/>
              </a:ln>
            </c:spPr>
            <c:extLst>
              <c:ext xmlns:c16="http://schemas.microsoft.com/office/drawing/2014/chart" uri="{C3380CC4-5D6E-409C-BE32-E72D297353CC}">
                <c16:uniqueId val="{00000007-0DE5-43F4-8255-B839821100AA}"/>
              </c:ext>
            </c:extLst>
          </c:dPt>
          <c:dPt>
            <c:idx val="4"/>
            <c:invertIfNegative val="0"/>
            <c:bubble3D val="0"/>
            <c:spPr>
              <a:solidFill>
                <a:srgbClr val="FF8B4F"/>
              </a:solidFill>
              <a:ln w="0">
                <a:noFill/>
              </a:ln>
            </c:spPr>
            <c:extLst>
              <c:ext xmlns:c16="http://schemas.microsoft.com/office/drawing/2014/chart" uri="{C3380CC4-5D6E-409C-BE32-E72D297353CC}">
                <c16:uniqueId val="{00000009-0DE5-43F4-8255-B839821100AA}"/>
              </c:ext>
            </c:extLst>
          </c:dPt>
          <c:dPt>
            <c:idx val="5"/>
            <c:invertIfNegative val="0"/>
            <c:bubble3D val="0"/>
            <c:spPr>
              <a:solidFill>
                <a:srgbClr val="7D5E90"/>
              </a:solidFill>
              <a:ln w="0">
                <a:noFill/>
              </a:ln>
            </c:spPr>
            <c:extLst>
              <c:ext xmlns:c16="http://schemas.microsoft.com/office/drawing/2014/chart" uri="{C3380CC4-5D6E-409C-BE32-E72D297353CC}">
                <c16:uniqueId val="{0000000B-0DE5-43F4-8255-B839821100AA}"/>
              </c:ext>
            </c:extLst>
          </c:dPt>
          <c:dPt>
            <c:idx val="6"/>
            <c:invertIfNegative val="0"/>
            <c:bubble3D val="0"/>
            <c:spPr>
              <a:solidFill>
                <a:srgbClr val="D25F90"/>
              </a:solidFill>
              <a:ln w="0">
                <a:noFill/>
              </a:ln>
            </c:spPr>
            <c:extLst>
              <c:ext xmlns:c16="http://schemas.microsoft.com/office/drawing/2014/chart" uri="{C3380CC4-5D6E-409C-BE32-E72D297353CC}">
                <c16:uniqueId val="{0000000D-0DE5-43F4-8255-B839821100AA}"/>
              </c:ext>
            </c:extLst>
          </c:dPt>
          <c:cat>
            <c:strRef>
              <c:f>Sheet1!$A$2:$A$8</c:f>
              <c:strCache>
                <c:ptCount val="7"/>
                <c:pt idx="0">
                  <c:v>16-18 yrs</c:v>
                </c:pt>
                <c:pt idx="1">
                  <c:v>18-24 yrs</c:v>
                </c:pt>
                <c:pt idx="2">
                  <c:v>25-34 yrs</c:v>
                </c:pt>
                <c:pt idx="3">
                  <c:v>35-44 yrs</c:v>
                </c:pt>
                <c:pt idx="4">
                  <c:v>45-64 yrs</c:v>
                </c:pt>
                <c:pt idx="5">
                  <c:v>65-79 yrs</c:v>
                </c:pt>
                <c:pt idx="6">
                  <c:v>Over 80 yrs</c:v>
                </c:pt>
              </c:strCache>
            </c:strRef>
          </c:cat>
          <c:val>
            <c:numRef>
              <c:f>Sheet1!$B$2:$B$8</c:f>
              <c:numCache>
                <c:formatCode>0.00%</c:formatCode>
                <c:ptCount val="7"/>
                <c:pt idx="0">
                  <c:v>1.4999999999999999E-2</c:v>
                </c:pt>
                <c:pt idx="1">
                  <c:v>7.4999999999999997E-3</c:v>
                </c:pt>
                <c:pt idx="2">
                  <c:v>1.4999999999999999E-2</c:v>
                </c:pt>
                <c:pt idx="3">
                  <c:v>8.2699999999999996E-2</c:v>
                </c:pt>
                <c:pt idx="4">
                  <c:v>0.33829999999999999</c:v>
                </c:pt>
                <c:pt idx="5">
                  <c:v>0.48120000000000002</c:v>
                </c:pt>
                <c:pt idx="6">
                  <c:v>6.0199999999999997E-2</c:v>
                </c:pt>
              </c:numCache>
            </c:numRef>
          </c:val>
          <c:extLst>
            <c:ext xmlns:c16="http://schemas.microsoft.com/office/drawing/2014/chart" uri="{C3380CC4-5D6E-409C-BE32-E72D297353CC}">
              <c16:uniqueId val="{0000000E-0DE5-43F4-8255-B839821100AA}"/>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57A0-4621-989E-75717F58D7D8}"/>
              </c:ext>
            </c:extLst>
          </c:dPt>
          <c:dPt>
            <c:idx val="1"/>
            <c:invertIfNegative val="0"/>
            <c:bubble3D val="0"/>
            <c:spPr>
              <a:solidFill>
                <a:srgbClr val="507CB6"/>
              </a:solidFill>
              <a:ln w="0">
                <a:noFill/>
              </a:ln>
            </c:spPr>
            <c:extLst>
              <c:ext xmlns:c16="http://schemas.microsoft.com/office/drawing/2014/chart" uri="{C3380CC4-5D6E-409C-BE32-E72D297353CC}">
                <c16:uniqueId val="{00000003-57A0-4621-989E-75717F58D7D8}"/>
              </c:ext>
            </c:extLst>
          </c:dPt>
          <c:cat>
            <c:strRef>
              <c:f>Sheet1!$A$2:$A$3</c:f>
              <c:strCache>
                <c:ptCount val="2"/>
                <c:pt idx="0">
                  <c:v>Yes</c:v>
                </c:pt>
                <c:pt idx="1">
                  <c:v>No</c:v>
                </c:pt>
              </c:strCache>
            </c:strRef>
          </c:cat>
          <c:val>
            <c:numRef>
              <c:f>Sheet1!$B$2:$B$3</c:f>
              <c:numCache>
                <c:formatCode>0.00%</c:formatCode>
                <c:ptCount val="2"/>
                <c:pt idx="0">
                  <c:v>0.99250000000000005</c:v>
                </c:pt>
                <c:pt idx="1">
                  <c:v>7.4999999999999997E-3</c:v>
                </c:pt>
              </c:numCache>
            </c:numRef>
          </c:val>
          <c:extLst>
            <c:ext xmlns:c16="http://schemas.microsoft.com/office/drawing/2014/chart" uri="{C3380CC4-5D6E-409C-BE32-E72D297353CC}">
              <c16:uniqueId val="{00000004-57A0-4621-989E-75717F58D7D8}"/>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5316-45C2-B67B-B74A021E6E81}"/>
              </c:ext>
            </c:extLst>
          </c:dPt>
          <c:dPt>
            <c:idx val="1"/>
            <c:invertIfNegative val="0"/>
            <c:bubble3D val="0"/>
            <c:spPr>
              <a:solidFill>
                <a:srgbClr val="507CB6"/>
              </a:solidFill>
              <a:ln w="0">
                <a:noFill/>
              </a:ln>
            </c:spPr>
            <c:extLst>
              <c:ext xmlns:c16="http://schemas.microsoft.com/office/drawing/2014/chart" uri="{C3380CC4-5D6E-409C-BE32-E72D297353CC}">
                <c16:uniqueId val="{00000003-5316-45C2-B67B-B74A021E6E81}"/>
              </c:ext>
            </c:extLst>
          </c:dPt>
          <c:dPt>
            <c:idx val="2"/>
            <c:invertIfNegative val="0"/>
            <c:bubble3D val="0"/>
            <c:spPr>
              <a:solidFill>
                <a:srgbClr val="F9BE00"/>
              </a:solidFill>
              <a:ln w="0">
                <a:noFill/>
              </a:ln>
            </c:spPr>
            <c:extLst>
              <c:ext xmlns:c16="http://schemas.microsoft.com/office/drawing/2014/chart" uri="{C3380CC4-5D6E-409C-BE32-E72D297353CC}">
                <c16:uniqueId val="{00000005-5316-45C2-B67B-B74A021E6E81}"/>
              </c:ext>
            </c:extLst>
          </c:dPt>
          <c:dPt>
            <c:idx val="3"/>
            <c:invertIfNegative val="0"/>
            <c:bubble3D val="0"/>
            <c:spPr>
              <a:solidFill>
                <a:srgbClr val="6BC8CD"/>
              </a:solidFill>
              <a:ln w="0">
                <a:noFill/>
              </a:ln>
            </c:spPr>
            <c:extLst>
              <c:ext xmlns:c16="http://schemas.microsoft.com/office/drawing/2014/chart" uri="{C3380CC4-5D6E-409C-BE32-E72D297353CC}">
                <c16:uniqueId val="{00000007-5316-45C2-B67B-B74A021E6E81}"/>
              </c:ext>
            </c:extLst>
          </c:dPt>
          <c:dPt>
            <c:idx val="4"/>
            <c:invertIfNegative val="0"/>
            <c:bubble3D val="0"/>
            <c:spPr>
              <a:solidFill>
                <a:srgbClr val="FF8B4F"/>
              </a:solidFill>
              <a:ln w="0">
                <a:noFill/>
              </a:ln>
            </c:spPr>
            <c:extLst>
              <c:ext xmlns:c16="http://schemas.microsoft.com/office/drawing/2014/chart" uri="{C3380CC4-5D6E-409C-BE32-E72D297353CC}">
                <c16:uniqueId val="{00000009-5316-45C2-B67B-B74A021E6E81}"/>
              </c:ext>
            </c:extLst>
          </c:dPt>
          <c:cat>
            <c:strRef>
              <c:f>Sheet1!$A$2:$A$6</c:f>
              <c:strCache>
                <c:ptCount val="5"/>
                <c:pt idx="0">
                  <c:v>Land or Property Owner</c:v>
                </c:pt>
                <c:pt idx="1">
                  <c:v>2nd Homeowner or Holiday-Let Owner</c:v>
                </c:pt>
                <c:pt idx="2">
                  <c:v>Regular Visitor</c:v>
                </c:pt>
                <c:pt idx="3">
                  <c:v>Work in the Area</c:v>
                </c:pt>
                <c:pt idx="4">
                  <c:v>Other</c:v>
                </c:pt>
              </c:strCache>
            </c:strRef>
          </c:cat>
          <c:val>
            <c:numRef>
              <c:f>Sheet1!$B$2:$B$6</c:f>
              <c:numCache>
                <c:formatCode>0.00%</c:formatCode>
                <c:ptCount val="5"/>
                <c:pt idx="0">
                  <c:v>0.66669999999999996</c:v>
                </c:pt>
                <c:pt idx="1">
                  <c:v>0</c:v>
                </c:pt>
                <c:pt idx="2">
                  <c:v>0</c:v>
                </c:pt>
                <c:pt idx="3">
                  <c:v>6.6699999999999995E-2</c:v>
                </c:pt>
                <c:pt idx="4">
                  <c:v>0.26669999999999999</c:v>
                </c:pt>
              </c:numCache>
            </c:numRef>
          </c:val>
          <c:extLst>
            <c:ext xmlns:c16="http://schemas.microsoft.com/office/drawing/2014/chart" uri="{C3380CC4-5D6E-409C-BE32-E72D297353CC}">
              <c16:uniqueId val="{0000000A-5316-45C2-B67B-B74A021E6E81}"/>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C76F-4D12-9989-8908D1FA0579}"/>
              </c:ext>
            </c:extLst>
          </c:dPt>
          <c:dPt>
            <c:idx val="1"/>
            <c:invertIfNegative val="0"/>
            <c:bubble3D val="0"/>
            <c:spPr>
              <a:solidFill>
                <a:srgbClr val="507CB6"/>
              </a:solidFill>
              <a:ln w="0">
                <a:noFill/>
              </a:ln>
            </c:spPr>
            <c:extLst>
              <c:ext xmlns:c16="http://schemas.microsoft.com/office/drawing/2014/chart" uri="{C3380CC4-5D6E-409C-BE32-E72D297353CC}">
                <c16:uniqueId val="{00000003-C76F-4D12-9989-8908D1FA0579}"/>
              </c:ext>
            </c:extLst>
          </c:dPt>
          <c:dPt>
            <c:idx val="2"/>
            <c:invertIfNegative val="0"/>
            <c:bubble3D val="0"/>
            <c:spPr>
              <a:solidFill>
                <a:srgbClr val="F9BE00"/>
              </a:solidFill>
              <a:ln w="0">
                <a:noFill/>
              </a:ln>
            </c:spPr>
            <c:extLst>
              <c:ext xmlns:c16="http://schemas.microsoft.com/office/drawing/2014/chart" uri="{C3380CC4-5D6E-409C-BE32-E72D297353CC}">
                <c16:uniqueId val="{00000005-C76F-4D12-9989-8908D1FA0579}"/>
              </c:ext>
            </c:extLst>
          </c:dPt>
          <c:dPt>
            <c:idx val="3"/>
            <c:invertIfNegative val="0"/>
            <c:bubble3D val="0"/>
            <c:spPr>
              <a:solidFill>
                <a:srgbClr val="6BC8CD"/>
              </a:solidFill>
              <a:ln w="0">
                <a:noFill/>
              </a:ln>
            </c:spPr>
            <c:extLst>
              <c:ext xmlns:c16="http://schemas.microsoft.com/office/drawing/2014/chart" uri="{C3380CC4-5D6E-409C-BE32-E72D297353CC}">
                <c16:uniqueId val="{00000007-C76F-4D12-9989-8908D1FA0579}"/>
              </c:ext>
            </c:extLst>
          </c:dPt>
          <c:cat>
            <c:strRef>
              <c:f>Sheet1!$A$2:$A$5</c:f>
              <c:strCache>
                <c:ptCount val="4"/>
                <c:pt idx="0">
                  <c:v>Helping with events</c:v>
                </c:pt>
                <c:pt idx="1">
                  <c:v>Delivering information</c:v>
                </c:pt>
                <c:pt idx="2">
                  <c:v>Membership of task groups</c:v>
                </c:pt>
                <c:pt idx="3">
                  <c:v>No thank you</c:v>
                </c:pt>
              </c:strCache>
            </c:strRef>
          </c:cat>
          <c:val>
            <c:numRef>
              <c:f>Sheet1!$B$2:$B$5</c:f>
              <c:numCache>
                <c:formatCode>0.00%</c:formatCode>
                <c:ptCount val="4"/>
                <c:pt idx="0">
                  <c:v>0.17860000000000001</c:v>
                </c:pt>
                <c:pt idx="1">
                  <c:v>0.28570000000000001</c:v>
                </c:pt>
                <c:pt idx="2">
                  <c:v>0.15179999999999999</c:v>
                </c:pt>
                <c:pt idx="3">
                  <c:v>0.58040000000000003</c:v>
                </c:pt>
              </c:numCache>
            </c:numRef>
          </c:val>
          <c:extLst>
            <c:ext xmlns:c16="http://schemas.microsoft.com/office/drawing/2014/chart" uri="{C3380CC4-5D6E-409C-BE32-E72D297353CC}">
              <c16:uniqueId val="{00000008-C76F-4D12-9989-8908D1FA0579}"/>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8597-4654-93C5-DCB9ACAC976C}"/>
              </c:ext>
            </c:extLst>
          </c:dPt>
          <c:dPt>
            <c:idx val="1"/>
            <c:invertIfNegative val="0"/>
            <c:bubble3D val="0"/>
            <c:spPr>
              <a:solidFill>
                <a:srgbClr val="507CB6"/>
              </a:solidFill>
              <a:ln w="0">
                <a:noFill/>
              </a:ln>
            </c:spPr>
            <c:extLst>
              <c:ext xmlns:c16="http://schemas.microsoft.com/office/drawing/2014/chart" uri="{C3380CC4-5D6E-409C-BE32-E72D297353CC}">
                <c16:uniqueId val="{00000003-8597-4654-93C5-DCB9ACAC976C}"/>
              </c:ext>
            </c:extLst>
          </c:dPt>
          <c:dPt>
            <c:idx val="2"/>
            <c:invertIfNegative val="0"/>
            <c:bubble3D val="0"/>
            <c:spPr>
              <a:solidFill>
                <a:srgbClr val="F9BE00"/>
              </a:solidFill>
              <a:ln w="0">
                <a:noFill/>
              </a:ln>
            </c:spPr>
            <c:extLst>
              <c:ext xmlns:c16="http://schemas.microsoft.com/office/drawing/2014/chart" uri="{C3380CC4-5D6E-409C-BE32-E72D297353CC}">
                <c16:uniqueId val="{00000005-8597-4654-93C5-DCB9ACAC976C}"/>
              </c:ext>
            </c:extLst>
          </c:dPt>
          <c:dPt>
            <c:idx val="3"/>
            <c:invertIfNegative val="0"/>
            <c:bubble3D val="0"/>
            <c:spPr>
              <a:solidFill>
                <a:srgbClr val="6BC8CD"/>
              </a:solidFill>
              <a:ln w="0">
                <a:noFill/>
              </a:ln>
            </c:spPr>
            <c:extLst>
              <c:ext xmlns:c16="http://schemas.microsoft.com/office/drawing/2014/chart" uri="{C3380CC4-5D6E-409C-BE32-E72D297353CC}">
                <c16:uniqueId val="{00000007-8597-4654-93C5-DCB9ACAC976C}"/>
              </c:ext>
            </c:extLst>
          </c:dPt>
          <c:cat>
            <c:strRef>
              <c:f>Sheet1!$A$2:$A$5</c:f>
              <c:strCache>
                <c:ptCount val="4"/>
                <c:pt idx="0">
                  <c:v>Strong</c:v>
                </c:pt>
                <c:pt idx="1">
                  <c:v>Quite Strong</c:v>
                </c:pt>
                <c:pt idx="2">
                  <c:v>Average</c:v>
                </c:pt>
                <c:pt idx="3">
                  <c:v>Weak</c:v>
                </c:pt>
              </c:strCache>
            </c:strRef>
          </c:cat>
          <c:val>
            <c:numRef>
              <c:f>Sheet1!$B$2:$B$5</c:f>
              <c:numCache>
                <c:formatCode>0.00%</c:formatCode>
                <c:ptCount val="4"/>
                <c:pt idx="0">
                  <c:v>0.38300000000000001</c:v>
                </c:pt>
                <c:pt idx="1">
                  <c:v>0.44679999999999997</c:v>
                </c:pt>
                <c:pt idx="2">
                  <c:v>0.14180000000000001</c:v>
                </c:pt>
                <c:pt idx="3">
                  <c:v>2.8400000000000002E-2</c:v>
                </c:pt>
              </c:numCache>
            </c:numRef>
          </c:val>
          <c:extLst>
            <c:ext xmlns:c16="http://schemas.microsoft.com/office/drawing/2014/chart" uri="{C3380CC4-5D6E-409C-BE32-E72D297353CC}">
              <c16:uniqueId val="{00000008-8597-4654-93C5-DCB9ACAC976C}"/>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2948-4964-B302-A466C9786BAD}"/>
              </c:ext>
            </c:extLst>
          </c:dPt>
          <c:dPt>
            <c:idx val="1"/>
            <c:invertIfNegative val="0"/>
            <c:bubble3D val="0"/>
            <c:spPr>
              <a:solidFill>
                <a:srgbClr val="507CB6"/>
              </a:solidFill>
              <a:ln w="0">
                <a:noFill/>
              </a:ln>
            </c:spPr>
            <c:extLst>
              <c:ext xmlns:c16="http://schemas.microsoft.com/office/drawing/2014/chart" uri="{C3380CC4-5D6E-409C-BE32-E72D297353CC}">
                <c16:uniqueId val="{00000003-2948-4964-B302-A466C9786BAD}"/>
              </c:ext>
            </c:extLst>
          </c:dPt>
          <c:dPt>
            <c:idx val="2"/>
            <c:invertIfNegative val="0"/>
            <c:bubble3D val="0"/>
            <c:spPr>
              <a:solidFill>
                <a:srgbClr val="F9BE00"/>
              </a:solidFill>
              <a:ln w="0">
                <a:noFill/>
              </a:ln>
            </c:spPr>
            <c:extLst>
              <c:ext xmlns:c16="http://schemas.microsoft.com/office/drawing/2014/chart" uri="{C3380CC4-5D6E-409C-BE32-E72D297353CC}">
                <c16:uniqueId val="{00000005-2948-4964-B302-A466C9786BAD}"/>
              </c:ext>
            </c:extLst>
          </c:dPt>
          <c:dPt>
            <c:idx val="3"/>
            <c:invertIfNegative val="0"/>
            <c:bubble3D val="0"/>
            <c:spPr>
              <a:solidFill>
                <a:srgbClr val="6BC8CD"/>
              </a:solidFill>
              <a:ln w="0">
                <a:noFill/>
              </a:ln>
            </c:spPr>
            <c:extLst>
              <c:ext xmlns:c16="http://schemas.microsoft.com/office/drawing/2014/chart" uri="{C3380CC4-5D6E-409C-BE32-E72D297353CC}">
                <c16:uniqueId val="{00000007-2948-4964-B302-A466C9786BAD}"/>
              </c:ext>
            </c:extLst>
          </c:dPt>
          <c:cat>
            <c:strRef>
              <c:f>Sheet1!$A$2:$A$5</c:f>
              <c:strCache>
                <c:ptCount val="4"/>
                <c:pt idx="0">
                  <c:v>fewer than 20 dwellings</c:v>
                </c:pt>
                <c:pt idx="1">
                  <c:v>20--50 dwellings</c:v>
                </c:pt>
                <c:pt idx="2">
                  <c:v>51-75 dwellings</c:v>
                </c:pt>
                <c:pt idx="3">
                  <c:v>more than 75</c:v>
                </c:pt>
              </c:strCache>
            </c:strRef>
          </c:cat>
          <c:val>
            <c:numRef>
              <c:f>Sheet1!$B$2:$B$5</c:f>
              <c:numCache>
                <c:formatCode>0.00%</c:formatCode>
                <c:ptCount val="4"/>
                <c:pt idx="0">
                  <c:v>0.33329999999999999</c:v>
                </c:pt>
                <c:pt idx="1">
                  <c:v>0.54810000000000003</c:v>
                </c:pt>
                <c:pt idx="2">
                  <c:v>8.8900000000000007E-2</c:v>
                </c:pt>
                <c:pt idx="3">
                  <c:v>2.9600000000000001E-2</c:v>
                </c:pt>
              </c:numCache>
            </c:numRef>
          </c:val>
          <c:extLst>
            <c:ext xmlns:c16="http://schemas.microsoft.com/office/drawing/2014/chart" uri="{C3380CC4-5D6E-409C-BE32-E72D297353CC}">
              <c16:uniqueId val="{00000008-2948-4964-B302-A466C9786BAD}"/>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Yes</c:v>
                </c:pt>
              </c:strCache>
            </c:strRef>
          </c:tx>
          <c:spPr>
            <a:solidFill>
              <a:srgbClr val="00BF6F"/>
            </a:solidFill>
          </c:spPr>
          <c:invertIfNegative val="0"/>
          <c:cat>
            <c:strRef>
              <c:f>Sheet1!$A$2:$A$8</c:f>
              <c:strCache>
                <c:ptCount val="7"/>
                <c:pt idx="0">
                  <c:v>Surface water drainage</c:v>
                </c:pt>
                <c:pt idx="1">
                  <c:v>Sewage system</c:v>
                </c:pt>
                <c:pt idx="2">
                  <c:v>Electricity</c:v>
                </c:pt>
                <c:pt idx="3">
                  <c:v>Mains Gas</c:v>
                </c:pt>
                <c:pt idx="4">
                  <c:v>Broadband</c:v>
                </c:pt>
                <c:pt idx="5">
                  <c:v>Mains Water</c:v>
                </c:pt>
                <c:pt idx="6">
                  <c:v>Mobile phone network</c:v>
                </c:pt>
              </c:strCache>
            </c:strRef>
          </c:cat>
          <c:val>
            <c:numRef>
              <c:f>Sheet1!$B$2:$B$8</c:f>
              <c:numCache>
                <c:formatCode>0.00%</c:formatCode>
                <c:ptCount val="7"/>
                <c:pt idx="0">
                  <c:v>0.75939999999999996</c:v>
                </c:pt>
                <c:pt idx="1">
                  <c:v>0.47289999999999999</c:v>
                </c:pt>
                <c:pt idx="2">
                  <c:v>0.27639999999999998</c:v>
                </c:pt>
                <c:pt idx="3">
                  <c:v>0.1951</c:v>
                </c:pt>
                <c:pt idx="4">
                  <c:v>0.46400000000000002</c:v>
                </c:pt>
                <c:pt idx="5">
                  <c:v>0.23139999999999999</c:v>
                </c:pt>
                <c:pt idx="6">
                  <c:v>0.66930000000000001</c:v>
                </c:pt>
              </c:numCache>
            </c:numRef>
          </c:val>
          <c:extLst>
            <c:ext xmlns:c16="http://schemas.microsoft.com/office/drawing/2014/chart" uri="{C3380CC4-5D6E-409C-BE32-E72D297353CC}">
              <c16:uniqueId val="{00000000-FC00-49E8-A083-0791CEBEE3B9}"/>
            </c:ext>
          </c:extLst>
        </c:ser>
        <c:ser>
          <c:idx val="1"/>
          <c:order val="1"/>
          <c:tx>
            <c:strRef>
              <c:f>Sheet1!$C$1</c:f>
              <c:strCache>
                <c:ptCount val="1"/>
                <c:pt idx="0">
                  <c:v>No</c:v>
                </c:pt>
              </c:strCache>
            </c:strRef>
          </c:tx>
          <c:spPr>
            <a:solidFill>
              <a:srgbClr val="507CB6"/>
            </a:solidFill>
          </c:spPr>
          <c:invertIfNegative val="0"/>
          <c:cat>
            <c:strRef>
              <c:f>Sheet1!$A$2:$A$8</c:f>
              <c:strCache>
                <c:ptCount val="7"/>
                <c:pt idx="0">
                  <c:v>Surface water drainage</c:v>
                </c:pt>
                <c:pt idx="1">
                  <c:v>Sewage system</c:v>
                </c:pt>
                <c:pt idx="2">
                  <c:v>Electricity</c:v>
                </c:pt>
                <c:pt idx="3">
                  <c:v>Mains Gas</c:v>
                </c:pt>
                <c:pt idx="4">
                  <c:v>Broadband</c:v>
                </c:pt>
                <c:pt idx="5">
                  <c:v>Mains Water</c:v>
                </c:pt>
                <c:pt idx="6">
                  <c:v>Mobile phone network</c:v>
                </c:pt>
              </c:strCache>
            </c:strRef>
          </c:cat>
          <c:val>
            <c:numRef>
              <c:f>Sheet1!$C$2:$C$8</c:f>
              <c:numCache>
                <c:formatCode>0.00%</c:formatCode>
                <c:ptCount val="7"/>
                <c:pt idx="0">
                  <c:v>8.2699999999999996E-2</c:v>
                </c:pt>
                <c:pt idx="1">
                  <c:v>0.1628</c:v>
                </c:pt>
                <c:pt idx="2">
                  <c:v>0.33329999999999999</c:v>
                </c:pt>
                <c:pt idx="3">
                  <c:v>0.39839999999999998</c:v>
                </c:pt>
                <c:pt idx="4">
                  <c:v>0.30399999999999999</c:v>
                </c:pt>
                <c:pt idx="5">
                  <c:v>0.36359999999999998</c:v>
                </c:pt>
                <c:pt idx="6">
                  <c:v>0.1575</c:v>
                </c:pt>
              </c:numCache>
            </c:numRef>
          </c:val>
          <c:extLst>
            <c:ext xmlns:c16="http://schemas.microsoft.com/office/drawing/2014/chart" uri="{C3380CC4-5D6E-409C-BE32-E72D297353CC}">
              <c16:uniqueId val="{00000001-FC00-49E8-A083-0791CEBEE3B9}"/>
            </c:ext>
          </c:extLst>
        </c:ser>
        <c:ser>
          <c:idx val="2"/>
          <c:order val="2"/>
          <c:tx>
            <c:strRef>
              <c:f>Sheet1!$D$1</c:f>
              <c:strCache>
                <c:ptCount val="1"/>
                <c:pt idx="0">
                  <c:v>Maybe</c:v>
                </c:pt>
              </c:strCache>
            </c:strRef>
          </c:tx>
          <c:spPr>
            <a:solidFill>
              <a:srgbClr val="F9BE00"/>
            </a:solidFill>
          </c:spPr>
          <c:invertIfNegative val="0"/>
          <c:cat>
            <c:strRef>
              <c:f>Sheet1!$A$2:$A$8</c:f>
              <c:strCache>
                <c:ptCount val="7"/>
                <c:pt idx="0">
                  <c:v>Surface water drainage</c:v>
                </c:pt>
                <c:pt idx="1">
                  <c:v>Sewage system</c:v>
                </c:pt>
                <c:pt idx="2">
                  <c:v>Electricity</c:v>
                </c:pt>
                <c:pt idx="3">
                  <c:v>Mains Gas</c:v>
                </c:pt>
                <c:pt idx="4">
                  <c:v>Broadband</c:v>
                </c:pt>
                <c:pt idx="5">
                  <c:v>Mains Water</c:v>
                </c:pt>
                <c:pt idx="6">
                  <c:v>Mobile phone network</c:v>
                </c:pt>
              </c:strCache>
            </c:strRef>
          </c:cat>
          <c:val>
            <c:numRef>
              <c:f>Sheet1!$D$2:$D$8</c:f>
              <c:numCache>
                <c:formatCode>0.00%</c:formatCode>
                <c:ptCount val="7"/>
                <c:pt idx="0">
                  <c:v>0.15790000000000001</c:v>
                </c:pt>
                <c:pt idx="1">
                  <c:v>0.36430000000000001</c:v>
                </c:pt>
                <c:pt idx="2">
                  <c:v>0.39019999999999999</c:v>
                </c:pt>
                <c:pt idx="3">
                  <c:v>0.40649999999999997</c:v>
                </c:pt>
                <c:pt idx="4">
                  <c:v>0.23200000000000001</c:v>
                </c:pt>
                <c:pt idx="5">
                  <c:v>0.40500000000000003</c:v>
                </c:pt>
                <c:pt idx="6">
                  <c:v>0.17319999999999999</c:v>
                </c:pt>
              </c:numCache>
            </c:numRef>
          </c:val>
          <c:extLst>
            <c:ext xmlns:c16="http://schemas.microsoft.com/office/drawing/2014/chart" uri="{C3380CC4-5D6E-409C-BE32-E72D297353CC}">
              <c16:uniqueId val="{00000002-FC00-49E8-A083-0791CEBEE3B9}"/>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Very Important</c:v>
                </c:pt>
              </c:strCache>
            </c:strRef>
          </c:tx>
          <c:spPr>
            <a:solidFill>
              <a:srgbClr val="00BF6F"/>
            </a:solidFill>
          </c:spPr>
          <c:invertIfNegative val="0"/>
          <c:cat>
            <c:strRef>
              <c:f>Sheet1!$A$2:$A$8</c:f>
              <c:strCache>
                <c:ptCount val="7"/>
                <c:pt idx="0">
                  <c:v>The character and layout of existing buildings in the village</c:v>
                </c:pt>
                <c:pt idx="1">
                  <c:v>The “green natural wedges” within the built environment</c:v>
                </c:pt>
                <c:pt idx="2">
                  <c:v>Views from the Village: Both panoramic and glimpsed views of the countryside and landmark buildings</c:v>
                </c:pt>
                <c:pt idx="3">
                  <c:v>Building styles, types, and materials</c:v>
                </c:pt>
                <c:pt idx="4">
                  <c:v>Stonewalls and hedge boundary style</c:v>
                </c:pt>
                <c:pt idx="5">
                  <c:v>The presence of front gardens</c:v>
                </c:pt>
                <c:pt idx="6">
                  <c:v>Narrow lanes without pavements</c:v>
                </c:pt>
              </c:strCache>
            </c:strRef>
          </c:cat>
          <c:val>
            <c:numRef>
              <c:f>Sheet1!$B$2:$B$8</c:f>
              <c:numCache>
                <c:formatCode>0.00%</c:formatCode>
                <c:ptCount val="7"/>
                <c:pt idx="0">
                  <c:v>0.71850000000000003</c:v>
                </c:pt>
                <c:pt idx="1">
                  <c:v>0.73129999999999995</c:v>
                </c:pt>
                <c:pt idx="2">
                  <c:v>0.72789999999999999</c:v>
                </c:pt>
                <c:pt idx="3">
                  <c:v>0.69399999999999995</c:v>
                </c:pt>
                <c:pt idx="4">
                  <c:v>0.64180000000000004</c:v>
                </c:pt>
                <c:pt idx="5">
                  <c:v>0.33090000000000003</c:v>
                </c:pt>
                <c:pt idx="6">
                  <c:v>0.23480000000000001</c:v>
                </c:pt>
              </c:numCache>
            </c:numRef>
          </c:val>
          <c:extLst>
            <c:ext xmlns:c16="http://schemas.microsoft.com/office/drawing/2014/chart" uri="{C3380CC4-5D6E-409C-BE32-E72D297353CC}">
              <c16:uniqueId val="{00000000-C5F8-4ED9-83AA-D6DC0C870E4B}"/>
            </c:ext>
          </c:extLst>
        </c:ser>
        <c:ser>
          <c:idx val="1"/>
          <c:order val="1"/>
          <c:tx>
            <c:strRef>
              <c:f>Sheet1!$C$1</c:f>
              <c:strCache>
                <c:ptCount val="1"/>
                <c:pt idx="0">
                  <c:v>Moderately Important</c:v>
                </c:pt>
              </c:strCache>
            </c:strRef>
          </c:tx>
          <c:spPr>
            <a:solidFill>
              <a:srgbClr val="507CB6"/>
            </a:solidFill>
          </c:spPr>
          <c:invertIfNegative val="0"/>
          <c:cat>
            <c:strRef>
              <c:f>Sheet1!$A$2:$A$8</c:f>
              <c:strCache>
                <c:ptCount val="7"/>
                <c:pt idx="0">
                  <c:v>The character and layout of existing buildings in the village</c:v>
                </c:pt>
                <c:pt idx="1">
                  <c:v>The “green natural wedges” within the built environment</c:v>
                </c:pt>
                <c:pt idx="2">
                  <c:v>Views from the Village: Both panoramic and glimpsed views of the countryside and landmark buildings</c:v>
                </c:pt>
                <c:pt idx="3">
                  <c:v>Building styles, types, and materials</c:v>
                </c:pt>
                <c:pt idx="4">
                  <c:v>Stonewalls and hedge boundary style</c:v>
                </c:pt>
                <c:pt idx="5">
                  <c:v>The presence of front gardens</c:v>
                </c:pt>
                <c:pt idx="6">
                  <c:v>Narrow lanes without pavements</c:v>
                </c:pt>
              </c:strCache>
            </c:strRef>
          </c:cat>
          <c:val>
            <c:numRef>
              <c:f>Sheet1!$C$2:$C$8</c:f>
              <c:numCache>
                <c:formatCode>0.00%</c:formatCode>
                <c:ptCount val="7"/>
                <c:pt idx="0">
                  <c:v>0.25929999999999997</c:v>
                </c:pt>
                <c:pt idx="1">
                  <c:v>0.21640000000000001</c:v>
                </c:pt>
                <c:pt idx="2">
                  <c:v>0.2059</c:v>
                </c:pt>
                <c:pt idx="3">
                  <c:v>0.26869999999999999</c:v>
                </c:pt>
                <c:pt idx="4">
                  <c:v>0.26119999999999999</c:v>
                </c:pt>
                <c:pt idx="5">
                  <c:v>0.43380000000000002</c:v>
                </c:pt>
                <c:pt idx="6">
                  <c:v>0.40150000000000002</c:v>
                </c:pt>
              </c:numCache>
            </c:numRef>
          </c:val>
          <c:extLst>
            <c:ext xmlns:c16="http://schemas.microsoft.com/office/drawing/2014/chart" uri="{C3380CC4-5D6E-409C-BE32-E72D297353CC}">
              <c16:uniqueId val="{00000001-C5F8-4ED9-83AA-D6DC0C870E4B}"/>
            </c:ext>
          </c:extLst>
        </c:ser>
        <c:ser>
          <c:idx val="2"/>
          <c:order val="2"/>
          <c:tx>
            <c:strRef>
              <c:f>Sheet1!$D$1</c:f>
              <c:strCache>
                <c:ptCount val="1"/>
                <c:pt idx="0">
                  <c:v>Not Important</c:v>
                </c:pt>
              </c:strCache>
            </c:strRef>
          </c:tx>
          <c:spPr>
            <a:solidFill>
              <a:srgbClr val="F9BE00"/>
            </a:solidFill>
          </c:spPr>
          <c:invertIfNegative val="0"/>
          <c:cat>
            <c:strRef>
              <c:f>Sheet1!$A$2:$A$8</c:f>
              <c:strCache>
                <c:ptCount val="7"/>
                <c:pt idx="0">
                  <c:v>The character and layout of existing buildings in the village</c:v>
                </c:pt>
                <c:pt idx="1">
                  <c:v>The “green natural wedges” within the built environment</c:v>
                </c:pt>
                <c:pt idx="2">
                  <c:v>Views from the Village: Both panoramic and glimpsed views of the countryside and landmark buildings</c:v>
                </c:pt>
                <c:pt idx="3">
                  <c:v>Building styles, types, and materials</c:v>
                </c:pt>
                <c:pt idx="4">
                  <c:v>Stonewalls and hedge boundary style</c:v>
                </c:pt>
                <c:pt idx="5">
                  <c:v>The presence of front gardens</c:v>
                </c:pt>
                <c:pt idx="6">
                  <c:v>Narrow lanes without pavements</c:v>
                </c:pt>
              </c:strCache>
            </c:strRef>
          </c:cat>
          <c:val>
            <c:numRef>
              <c:f>Sheet1!$D$2:$D$8</c:f>
              <c:numCache>
                <c:formatCode>0.00%</c:formatCode>
                <c:ptCount val="7"/>
                <c:pt idx="0">
                  <c:v>2.2200000000000001E-2</c:v>
                </c:pt>
                <c:pt idx="1">
                  <c:v>5.2200000000000003E-2</c:v>
                </c:pt>
                <c:pt idx="2">
                  <c:v>6.6199999999999995E-2</c:v>
                </c:pt>
                <c:pt idx="3">
                  <c:v>3.73E-2</c:v>
                </c:pt>
                <c:pt idx="4">
                  <c:v>9.7000000000000003E-2</c:v>
                </c:pt>
                <c:pt idx="5">
                  <c:v>0.23530000000000001</c:v>
                </c:pt>
                <c:pt idx="6">
                  <c:v>0.36359999999999998</c:v>
                </c:pt>
              </c:numCache>
            </c:numRef>
          </c:val>
          <c:extLst>
            <c:ext xmlns:c16="http://schemas.microsoft.com/office/drawing/2014/chart" uri="{C3380CC4-5D6E-409C-BE32-E72D297353CC}">
              <c16:uniqueId val="{00000002-C5F8-4ED9-83AA-D6DC0C870E4B}"/>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AD70-4198-80B2-B54C78701C45}"/>
              </c:ext>
            </c:extLst>
          </c:dPt>
          <c:dPt>
            <c:idx val="1"/>
            <c:invertIfNegative val="0"/>
            <c:bubble3D val="0"/>
            <c:spPr>
              <a:solidFill>
                <a:srgbClr val="507CB6"/>
              </a:solidFill>
              <a:ln w="0">
                <a:noFill/>
              </a:ln>
            </c:spPr>
            <c:extLst>
              <c:ext xmlns:c16="http://schemas.microsoft.com/office/drawing/2014/chart" uri="{C3380CC4-5D6E-409C-BE32-E72D297353CC}">
                <c16:uniqueId val="{00000003-AD70-4198-80B2-B54C78701C45}"/>
              </c:ext>
            </c:extLst>
          </c:dPt>
          <c:dPt>
            <c:idx val="2"/>
            <c:invertIfNegative val="0"/>
            <c:bubble3D val="0"/>
            <c:spPr>
              <a:solidFill>
                <a:srgbClr val="F9BE00"/>
              </a:solidFill>
              <a:ln w="0">
                <a:noFill/>
              </a:ln>
            </c:spPr>
            <c:extLst>
              <c:ext xmlns:c16="http://schemas.microsoft.com/office/drawing/2014/chart" uri="{C3380CC4-5D6E-409C-BE32-E72D297353CC}">
                <c16:uniqueId val="{00000005-AD70-4198-80B2-B54C78701C45}"/>
              </c:ext>
            </c:extLst>
          </c:dPt>
          <c:cat>
            <c:strRef>
              <c:f>Sheet1!$A$2:$A$4</c:f>
              <c:strCache>
                <c:ptCount val="3"/>
                <c:pt idx="0">
                  <c:v>Yes</c:v>
                </c:pt>
                <c:pt idx="1">
                  <c:v>No</c:v>
                </c:pt>
                <c:pt idx="2">
                  <c:v>Unsure</c:v>
                </c:pt>
              </c:strCache>
            </c:strRef>
          </c:cat>
          <c:val>
            <c:numRef>
              <c:f>Sheet1!$B$2:$B$4</c:f>
              <c:numCache>
                <c:formatCode>0.00%</c:formatCode>
                <c:ptCount val="3"/>
                <c:pt idx="0">
                  <c:v>0.33069999999999999</c:v>
                </c:pt>
                <c:pt idx="1">
                  <c:v>0.29920000000000002</c:v>
                </c:pt>
                <c:pt idx="2">
                  <c:v>0.37009999999999998</c:v>
                </c:pt>
              </c:numCache>
            </c:numRef>
          </c:val>
          <c:extLst>
            <c:ext xmlns:c16="http://schemas.microsoft.com/office/drawing/2014/chart" uri="{C3380CC4-5D6E-409C-BE32-E72D297353CC}">
              <c16:uniqueId val="{00000006-AD70-4198-80B2-B54C78701C45}"/>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Very Important</c:v>
                </c:pt>
              </c:strCache>
            </c:strRef>
          </c:tx>
          <c:spPr>
            <a:solidFill>
              <a:srgbClr val="00BF6F"/>
            </a:solidFill>
          </c:spPr>
          <c:invertIfNegative val="0"/>
          <c:cat>
            <c:strRef>
              <c:f>Sheet1!$A$2:$A$8</c:f>
              <c:strCache>
                <c:ptCount val="7"/>
                <c:pt idx="0">
                  <c:v>The presence of woodlands and mature trees</c:v>
                </c:pt>
                <c:pt idx="1">
                  <c:v>The variety of wildlife</c:v>
                </c:pt>
                <c:pt idx="2">
                  <c:v>Green open spaces</c:v>
                </c:pt>
                <c:pt idx="3">
                  <c:v>Farming activity and livestock</c:v>
                </c:pt>
                <c:pt idx="4">
                  <c:v>Boundary treatment of dry-stone walls and hedges</c:v>
                </c:pt>
                <c:pt idx="5">
                  <c:v>The dark skies</c:v>
                </c:pt>
                <c:pt idx="6">
                  <c:v>The presence of front gardens</c:v>
                </c:pt>
              </c:strCache>
            </c:strRef>
          </c:cat>
          <c:val>
            <c:numRef>
              <c:f>Sheet1!$B$2:$B$8</c:f>
              <c:numCache>
                <c:formatCode>0.00%</c:formatCode>
                <c:ptCount val="7"/>
                <c:pt idx="0">
                  <c:v>0.84440000000000004</c:v>
                </c:pt>
                <c:pt idx="1">
                  <c:v>0.80740000000000001</c:v>
                </c:pt>
                <c:pt idx="2">
                  <c:v>0.82220000000000004</c:v>
                </c:pt>
                <c:pt idx="3">
                  <c:v>0.80740000000000001</c:v>
                </c:pt>
                <c:pt idx="4">
                  <c:v>0.71850000000000003</c:v>
                </c:pt>
                <c:pt idx="5">
                  <c:v>0.64439999999999997</c:v>
                </c:pt>
                <c:pt idx="6">
                  <c:v>0.27410000000000001</c:v>
                </c:pt>
              </c:numCache>
            </c:numRef>
          </c:val>
          <c:extLst>
            <c:ext xmlns:c16="http://schemas.microsoft.com/office/drawing/2014/chart" uri="{C3380CC4-5D6E-409C-BE32-E72D297353CC}">
              <c16:uniqueId val="{00000000-2479-4854-AD5C-2AEB90B53EE4}"/>
            </c:ext>
          </c:extLst>
        </c:ser>
        <c:ser>
          <c:idx val="1"/>
          <c:order val="1"/>
          <c:tx>
            <c:strRef>
              <c:f>Sheet1!$C$1</c:f>
              <c:strCache>
                <c:ptCount val="1"/>
                <c:pt idx="0">
                  <c:v>Moderately Important</c:v>
                </c:pt>
              </c:strCache>
            </c:strRef>
          </c:tx>
          <c:spPr>
            <a:solidFill>
              <a:srgbClr val="507CB6"/>
            </a:solidFill>
          </c:spPr>
          <c:invertIfNegative val="0"/>
          <c:cat>
            <c:strRef>
              <c:f>Sheet1!$A$2:$A$8</c:f>
              <c:strCache>
                <c:ptCount val="7"/>
                <c:pt idx="0">
                  <c:v>The presence of woodlands and mature trees</c:v>
                </c:pt>
                <c:pt idx="1">
                  <c:v>The variety of wildlife</c:v>
                </c:pt>
                <c:pt idx="2">
                  <c:v>Green open spaces</c:v>
                </c:pt>
                <c:pt idx="3">
                  <c:v>Farming activity and livestock</c:v>
                </c:pt>
                <c:pt idx="4">
                  <c:v>Boundary treatment of dry-stone walls and hedges</c:v>
                </c:pt>
                <c:pt idx="5">
                  <c:v>The dark skies</c:v>
                </c:pt>
                <c:pt idx="6">
                  <c:v>The presence of front gardens</c:v>
                </c:pt>
              </c:strCache>
            </c:strRef>
          </c:cat>
          <c:val>
            <c:numRef>
              <c:f>Sheet1!$C$2:$C$8</c:f>
              <c:numCache>
                <c:formatCode>0.00%</c:formatCode>
                <c:ptCount val="7"/>
                <c:pt idx="0">
                  <c:v>0.14810000000000001</c:v>
                </c:pt>
                <c:pt idx="1">
                  <c:v>0.1852</c:v>
                </c:pt>
                <c:pt idx="2">
                  <c:v>0.14069999999999999</c:v>
                </c:pt>
                <c:pt idx="3">
                  <c:v>0.14810000000000001</c:v>
                </c:pt>
                <c:pt idx="4">
                  <c:v>0.25190000000000001</c:v>
                </c:pt>
                <c:pt idx="5">
                  <c:v>0.22220000000000001</c:v>
                </c:pt>
                <c:pt idx="6">
                  <c:v>0.55559999999999998</c:v>
                </c:pt>
              </c:numCache>
            </c:numRef>
          </c:val>
          <c:extLst>
            <c:ext xmlns:c16="http://schemas.microsoft.com/office/drawing/2014/chart" uri="{C3380CC4-5D6E-409C-BE32-E72D297353CC}">
              <c16:uniqueId val="{00000001-2479-4854-AD5C-2AEB90B53EE4}"/>
            </c:ext>
          </c:extLst>
        </c:ser>
        <c:ser>
          <c:idx val="2"/>
          <c:order val="2"/>
          <c:tx>
            <c:strRef>
              <c:f>Sheet1!$D$1</c:f>
              <c:strCache>
                <c:ptCount val="1"/>
                <c:pt idx="0">
                  <c:v>Not Important</c:v>
                </c:pt>
              </c:strCache>
            </c:strRef>
          </c:tx>
          <c:spPr>
            <a:solidFill>
              <a:srgbClr val="F9BE00"/>
            </a:solidFill>
          </c:spPr>
          <c:invertIfNegative val="0"/>
          <c:cat>
            <c:strRef>
              <c:f>Sheet1!$A$2:$A$8</c:f>
              <c:strCache>
                <c:ptCount val="7"/>
                <c:pt idx="0">
                  <c:v>The presence of woodlands and mature trees</c:v>
                </c:pt>
                <c:pt idx="1">
                  <c:v>The variety of wildlife</c:v>
                </c:pt>
                <c:pt idx="2">
                  <c:v>Green open spaces</c:v>
                </c:pt>
                <c:pt idx="3">
                  <c:v>Farming activity and livestock</c:v>
                </c:pt>
                <c:pt idx="4">
                  <c:v>Boundary treatment of dry-stone walls and hedges</c:v>
                </c:pt>
                <c:pt idx="5">
                  <c:v>The dark skies</c:v>
                </c:pt>
                <c:pt idx="6">
                  <c:v>The presence of front gardens</c:v>
                </c:pt>
              </c:strCache>
            </c:strRef>
          </c:cat>
          <c:val>
            <c:numRef>
              <c:f>Sheet1!$D$2:$D$8</c:f>
              <c:numCache>
                <c:formatCode>0.00%</c:formatCode>
                <c:ptCount val="7"/>
                <c:pt idx="0">
                  <c:v>7.4000000000000003E-3</c:v>
                </c:pt>
                <c:pt idx="1">
                  <c:v>7.4000000000000003E-3</c:v>
                </c:pt>
                <c:pt idx="2">
                  <c:v>3.6999999999999998E-2</c:v>
                </c:pt>
                <c:pt idx="3">
                  <c:v>4.4400000000000002E-2</c:v>
                </c:pt>
                <c:pt idx="4">
                  <c:v>2.9600000000000001E-2</c:v>
                </c:pt>
                <c:pt idx="5">
                  <c:v>0.1333</c:v>
                </c:pt>
                <c:pt idx="6">
                  <c:v>0.1704</c:v>
                </c:pt>
              </c:numCache>
            </c:numRef>
          </c:val>
          <c:extLst>
            <c:ext xmlns:c16="http://schemas.microsoft.com/office/drawing/2014/chart" uri="{C3380CC4-5D6E-409C-BE32-E72D297353CC}">
              <c16:uniqueId val="{00000002-2479-4854-AD5C-2AEB90B53EE4}"/>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Good</c:v>
                </c:pt>
              </c:strCache>
            </c:strRef>
          </c:tx>
          <c:spPr>
            <a:solidFill>
              <a:srgbClr val="00BF6F"/>
            </a:solidFill>
          </c:spPr>
          <c:invertIfNegative val="0"/>
          <c:cat>
            <c:strRef>
              <c:f>Sheet1!$A$2:$A$6</c:f>
              <c:strCache>
                <c:ptCount val="5"/>
                <c:pt idx="0">
                  <c:v>Country lanes</c:v>
                </c:pt>
                <c:pt idx="1">
                  <c:v>Footpaths</c:v>
                </c:pt>
                <c:pt idx="2">
                  <c:v>Multi user paths</c:v>
                </c:pt>
                <c:pt idx="3">
                  <c:v>Open access</c:v>
                </c:pt>
                <c:pt idx="4">
                  <c:v>Bridleways</c:v>
                </c:pt>
              </c:strCache>
            </c:strRef>
          </c:cat>
          <c:val>
            <c:numRef>
              <c:f>Sheet1!$B$2:$B$6</c:f>
              <c:numCache>
                <c:formatCode>0.00%</c:formatCode>
                <c:ptCount val="5"/>
                <c:pt idx="0">
                  <c:v>0.58779999999999999</c:v>
                </c:pt>
                <c:pt idx="1">
                  <c:v>0.58779999999999999</c:v>
                </c:pt>
                <c:pt idx="2">
                  <c:v>0.53029999999999999</c:v>
                </c:pt>
                <c:pt idx="3">
                  <c:v>0.42859999999999998</c:v>
                </c:pt>
                <c:pt idx="4">
                  <c:v>0.3629</c:v>
                </c:pt>
              </c:numCache>
            </c:numRef>
          </c:val>
          <c:extLst>
            <c:ext xmlns:c16="http://schemas.microsoft.com/office/drawing/2014/chart" uri="{C3380CC4-5D6E-409C-BE32-E72D297353CC}">
              <c16:uniqueId val="{00000000-9948-4DFC-91F4-CC9CE8BC0515}"/>
            </c:ext>
          </c:extLst>
        </c:ser>
        <c:ser>
          <c:idx val="1"/>
          <c:order val="1"/>
          <c:tx>
            <c:strRef>
              <c:f>Sheet1!$C$1</c:f>
              <c:strCache>
                <c:ptCount val="1"/>
                <c:pt idx="0">
                  <c:v>Fair</c:v>
                </c:pt>
              </c:strCache>
            </c:strRef>
          </c:tx>
          <c:spPr>
            <a:solidFill>
              <a:srgbClr val="507CB6"/>
            </a:solidFill>
          </c:spPr>
          <c:invertIfNegative val="0"/>
          <c:cat>
            <c:strRef>
              <c:f>Sheet1!$A$2:$A$6</c:f>
              <c:strCache>
                <c:ptCount val="5"/>
                <c:pt idx="0">
                  <c:v>Country lanes</c:v>
                </c:pt>
                <c:pt idx="1">
                  <c:v>Footpaths</c:v>
                </c:pt>
                <c:pt idx="2">
                  <c:v>Multi user paths</c:v>
                </c:pt>
                <c:pt idx="3">
                  <c:v>Open access</c:v>
                </c:pt>
                <c:pt idx="4">
                  <c:v>Bridleways</c:v>
                </c:pt>
              </c:strCache>
            </c:strRef>
          </c:cat>
          <c:val>
            <c:numRef>
              <c:f>Sheet1!$C$2:$C$6</c:f>
              <c:numCache>
                <c:formatCode>0.00%</c:formatCode>
                <c:ptCount val="5"/>
                <c:pt idx="0">
                  <c:v>0.39689999999999998</c:v>
                </c:pt>
                <c:pt idx="1">
                  <c:v>0.3664</c:v>
                </c:pt>
                <c:pt idx="2">
                  <c:v>0.42420000000000002</c:v>
                </c:pt>
                <c:pt idx="3">
                  <c:v>0.42859999999999998</c:v>
                </c:pt>
                <c:pt idx="4">
                  <c:v>0.4839</c:v>
                </c:pt>
              </c:numCache>
            </c:numRef>
          </c:val>
          <c:extLst>
            <c:ext xmlns:c16="http://schemas.microsoft.com/office/drawing/2014/chart" uri="{C3380CC4-5D6E-409C-BE32-E72D297353CC}">
              <c16:uniqueId val="{00000001-9948-4DFC-91F4-CC9CE8BC0515}"/>
            </c:ext>
          </c:extLst>
        </c:ser>
        <c:ser>
          <c:idx val="2"/>
          <c:order val="2"/>
          <c:tx>
            <c:strRef>
              <c:f>Sheet1!$D$1</c:f>
              <c:strCache>
                <c:ptCount val="1"/>
                <c:pt idx="0">
                  <c:v>Poor</c:v>
                </c:pt>
              </c:strCache>
            </c:strRef>
          </c:tx>
          <c:spPr>
            <a:solidFill>
              <a:srgbClr val="F9BE00"/>
            </a:solidFill>
          </c:spPr>
          <c:invertIfNegative val="0"/>
          <c:cat>
            <c:strRef>
              <c:f>Sheet1!$A$2:$A$6</c:f>
              <c:strCache>
                <c:ptCount val="5"/>
                <c:pt idx="0">
                  <c:v>Country lanes</c:v>
                </c:pt>
                <c:pt idx="1">
                  <c:v>Footpaths</c:v>
                </c:pt>
                <c:pt idx="2">
                  <c:v>Multi user paths</c:v>
                </c:pt>
                <c:pt idx="3">
                  <c:v>Open access</c:v>
                </c:pt>
                <c:pt idx="4">
                  <c:v>Bridleways</c:v>
                </c:pt>
              </c:strCache>
            </c:strRef>
          </c:cat>
          <c:val>
            <c:numRef>
              <c:f>Sheet1!$D$2:$D$6</c:f>
              <c:numCache>
                <c:formatCode>0.00%</c:formatCode>
                <c:ptCount val="5"/>
                <c:pt idx="0">
                  <c:v>1.5299999999999999E-2</c:v>
                </c:pt>
                <c:pt idx="1">
                  <c:v>4.58E-2</c:v>
                </c:pt>
                <c:pt idx="2">
                  <c:v>4.5499999999999999E-2</c:v>
                </c:pt>
                <c:pt idx="3">
                  <c:v>0.1429</c:v>
                </c:pt>
                <c:pt idx="4">
                  <c:v>0.1532</c:v>
                </c:pt>
              </c:numCache>
            </c:numRef>
          </c:val>
          <c:extLst>
            <c:ext xmlns:c16="http://schemas.microsoft.com/office/drawing/2014/chart" uri="{C3380CC4-5D6E-409C-BE32-E72D297353CC}">
              <c16:uniqueId val="{00000002-9948-4DFC-91F4-CC9CE8BC0515}"/>
            </c:ext>
          </c:extLst>
        </c:ser>
        <c:dLbls>
          <c:showLegendKey val="0"/>
          <c:showVal val="0"/>
          <c:showCatName val="0"/>
          <c:showSerName val="0"/>
          <c:showPercent val="0"/>
          <c:showBubbleSize val="0"/>
        </c:dLbls>
        <c:gapWidth val="219"/>
        <c:overlap val="-27"/>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136" y="80645"/>
            <a:ext cx="8229600" cy="548713"/>
          </a:xfrm>
        </p:spPr>
        <p:txBody>
          <a:bodyPr/>
          <a:lstStyle>
            <a:lvl1pPr>
              <a:defRPr/>
            </a:lvl1pPr>
          </a:lstStyle>
          <a:p>
            <a:r>
              <a:rPr lang="en-US" dirty="0"/>
              <a:t>Master title style (only changes made to the parent slide will be reflected in the app)</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8" name="Content Placeholder 7">
            <a:extLst>
              <a:ext uri="{FF2B5EF4-FFF2-40B4-BE49-F238E27FC236}">
                <a16:creationId xmlns:a16="http://schemas.microsoft.com/office/drawing/2014/main" id="{8252A03B-2D42-4DAE-8460-CF96145A8DF0}"/>
              </a:ext>
            </a:extLst>
          </p:cNvPr>
          <p:cNvSpPr>
            <a:spLocks noGrp="1"/>
          </p:cNvSpPr>
          <p:nvPr>
            <p:ph sz="quarter" idx="13" hasCustomPrompt="1"/>
          </p:nvPr>
        </p:nvSpPr>
        <p:spPr>
          <a:xfrm>
            <a:off x="115136" y="1005080"/>
            <a:ext cx="8229600" cy="3569013"/>
          </a:xfrm>
        </p:spPr>
        <p:txBody>
          <a:bodyPr/>
          <a:lstStyle>
            <a:lvl1pPr>
              <a:defRPr sz="1400">
                <a:solidFill>
                  <a:schemeClr val="tx1"/>
                </a:solidFill>
              </a:defRPr>
            </a:lvl1pPr>
            <a:lvl2pPr>
              <a:defRPr sz="1400">
                <a:latin typeface="Arial" panose="020B0604020202020204" pitchFamily="34" charset="0"/>
                <a:cs typeface="Arial" panose="020B0604020202020204" pitchFamily="34" charset="0"/>
              </a:defRPr>
            </a:lvl2pPr>
            <a:lvl3pPr>
              <a:defRPr sz="1200">
                <a:latin typeface="Arial" panose="020B0604020202020204" pitchFamily="34" charset="0"/>
                <a:cs typeface="Arial" panose="020B0604020202020204" pitchFamily="34" charset="0"/>
              </a:defRPr>
            </a:lvl3pPr>
            <a:lvl4pPr>
              <a:defRPr sz="1100">
                <a:latin typeface="Arial" panose="020B0604020202020204" pitchFamily="34" charset="0"/>
                <a:cs typeface="Arial" panose="020B0604020202020204" pitchFamily="34" charset="0"/>
              </a:defRPr>
            </a:lvl4pPr>
            <a:lvl5pPr>
              <a:defRPr sz="1100">
                <a:latin typeface="Arial" panose="020B0604020202020204" pitchFamily="34" charset="0"/>
                <a:cs typeface="Arial" panose="020B0604020202020204" pitchFamily="34" charset="0"/>
              </a:defRPr>
            </a:lvl5pPr>
          </a:lstStyle>
          <a:p>
            <a:pPr lvl="0"/>
            <a:r>
              <a:rPr lang="en-US" dirty="0"/>
              <a:t>Master text style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FCB14CF1-AB9B-4870-9E5C-AD8F31C7FF68}"/>
              </a:ext>
            </a:extLst>
          </p:cNvPr>
          <p:cNvSpPr>
            <a:spLocks noGrp="1"/>
          </p:cNvSpPr>
          <p:nvPr>
            <p:ph type="body" sz="quarter" idx="14" hasCustomPrompt="1"/>
          </p:nvPr>
        </p:nvSpPr>
        <p:spPr>
          <a:xfrm>
            <a:off x="123322" y="627419"/>
            <a:ext cx="8229600" cy="239713"/>
          </a:xfrm>
        </p:spPr>
        <p:txBody>
          <a:bodyPr/>
          <a:lstStyle>
            <a:lvl1pPr>
              <a:defRPr/>
            </a:lvl1pPr>
          </a:lstStyle>
          <a:p>
            <a:pPr lvl="0"/>
            <a:r>
              <a:rPr lang="en-US" dirty="0"/>
              <a:t>Master text style</a:t>
            </a:r>
            <a:endParaRPr lang="en-GB" dirty="0"/>
          </a:p>
        </p:txBody>
      </p:sp>
      <p:sp>
        <p:nvSpPr>
          <p:cNvPr id="7" name="Footer Placeholder 3">
            <a:extLst>
              <a:ext uri="{FF2B5EF4-FFF2-40B4-BE49-F238E27FC236}">
                <a16:creationId xmlns:a16="http://schemas.microsoft.com/office/drawing/2014/main" id="{E39551A5-770E-3978-ED85-9963EA081996}"/>
              </a:ext>
            </a:extLst>
          </p:cNvPr>
          <p:cNvSpPr>
            <a:spLocks noGrp="1"/>
          </p:cNvSpPr>
          <p:nvPr>
            <p:ph type="ftr" sz="quarter" idx="3"/>
          </p:nvPr>
        </p:nvSpPr>
        <p:spPr>
          <a:xfrm>
            <a:off x="2057400" y="4811867"/>
            <a:ext cx="6339374"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9" name="Subtitle 1">
            <a:extLst>
              <a:ext uri="{FF2B5EF4-FFF2-40B4-BE49-F238E27FC236}">
                <a16:creationId xmlns:a16="http://schemas.microsoft.com/office/drawing/2014/main" id="{598A6424-24D4-9A7A-503B-1810D9718646}"/>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0" name="Picture 9">
            <a:extLst>
              <a:ext uri="{FF2B5EF4-FFF2-40B4-BE49-F238E27FC236}">
                <a16:creationId xmlns:a16="http://schemas.microsoft.com/office/drawing/2014/main" id="{E8D6880F-98FC-C70E-7434-35DAC835CC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59644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accent1"/>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256494" y="2494609"/>
            <a:ext cx="7787252" cy="1234730"/>
          </a:xfrm>
        </p:spPr>
        <p:txBody>
          <a:bodyPr anchor="b">
            <a:normAutofit/>
          </a:bodyPr>
          <a:lstStyle>
            <a:lvl1pPr marL="0" indent="0">
              <a:buNone/>
              <a:defRPr sz="3200" b="1" baseline="0">
                <a:solidFill>
                  <a:schemeClr val="bg1"/>
                </a:solidFill>
              </a:defRPr>
            </a:lvl1pPr>
          </a:lstStyle>
          <a:p>
            <a:pPr lvl="0"/>
            <a:r>
              <a:rPr lang="en-US" dirty="0"/>
              <a:t>Title style (only changes made to the parent slide will be reflected in the app)</a:t>
            </a:r>
          </a:p>
        </p:txBody>
      </p:sp>
      <p:sp>
        <p:nvSpPr>
          <p:cNvPr id="3" name="Text Placeholder 2"/>
          <p:cNvSpPr>
            <a:spLocks noGrp="1"/>
          </p:cNvSpPr>
          <p:nvPr>
            <p:ph type="body" sz="quarter" idx="12" hasCustomPrompt="1"/>
          </p:nvPr>
        </p:nvSpPr>
        <p:spPr>
          <a:xfrm>
            <a:off x="266162" y="3729038"/>
            <a:ext cx="2938463" cy="385762"/>
          </a:xfrm>
        </p:spPr>
        <p:txBody>
          <a:bodyPr>
            <a:normAutofit/>
          </a:bodyPr>
          <a:lstStyle>
            <a:lvl1pPr>
              <a:defRPr sz="1200" baseline="0">
                <a:solidFill>
                  <a:schemeClr val="bg1"/>
                </a:solidFill>
              </a:defRPr>
            </a:lvl1pPr>
          </a:lstStyle>
          <a:p>
            <a:pPr lvl="0"/>
            <a:r>
              <a:rPr lang="en-US" dirty="0"/>
              <a:t>Title slide subtitle style</a:t>
            </a:r>
          </a:p>
        </p:txBody>
      </p:sp>
      <p:sp>
        <p:nvSpPr>
          <p:cNvPr id="5" name="Subtitle 1">
            <a:extLst>
              <a:ext uri="{FF2B5EF4-FFF2-40B4-BE49-F238E27FC236}">
                <a16:creationId xmlns:a16="http://schemas.microsoft.com/office/drawing/2014/main" id="{B397FB30-D0E6-47F8-D354-616B0E20A00C}"/>
              </a:ext>
            </a:extLst>
          </p:cNvPr>
          <p:cNvSpPr txBox="1">
            <a:spLocks/>
          </p:cNvSpPr>
          <p:nvPr userDrawn="1"/>
        </p:nvSpPr>
        <p:spPr>
          <a:xfrm>
            <a:off x="3389891" y="4862023"/>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FFFFFF"/>
                </a:solidFill>
                <a:latin typeface="Helvetica Neue"/>
                <a:cs typeface="Helvetica Neue"/>
              </a:rPr>
              <a:t>Powered by</a:t>
            </a:r>
          </a:p>
        </p:txBody>
      </p:sp>
      <p:pic>
        <p:nvPicPr>
          <p:cNvPr id="6" name="Picture 5">
            <a:extLst>
              <a:ext uri="{FF2B5EF4-FFF2-40B4-BE49-F238E27FC236}">
                <a16:creationId xmlns:a16="http://schemas.microsoft.com/office/drawing/2014/main" id="{664C1F35-7934-3723-FBBD-74C99BCA9C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56014" y="4791407"/>
            <a:ext cx="1381743" cy="336541"/>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sponse Summary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B593F9-7B30-274B-BFFF-492683631E49}" type="slidenum">
              <a:rPr lang="en-US" smtClean="0"/>
              <a:t>‹#›</a:t>
            </a:fld>
            <a:endParaRPr lang="en-US"/>
          </a:p>
        </p:txBody>
      </p:sp>
      <p:sp>
        <p:nvSpPr>
          <p:cNvPr id="13" name="Text Placeholder 12"/>
          <p:cNvSpPr>
            <a:spLocks noGrp="1"/>
          </p:cNvSpPr>
          <p:nvPr>
            <p:ph type="body" sz="quarter" idx="13" hasCustomPrompt="1"/>
          </p:nvPr>
        </p:nvSpPr>
        <p:spPr>
          <a:xfrm>
            <a:off x="211403" y="3639393"/>
            <a:ext cx="4576388" cy="350837"/>
          </a:xfrm>
        </p:spPr>
        <p:txBody>
          <a:bodyPr/>
          <a:lstStyle>
            <a:lvl1pPr>
              <a:defRPr b="0"/>
            </a:lvl1pPr>
          </a:lstStyle>
          <a:p>
            <a:pPr lvl="0"/>
            <a:r>
              <a:rPr lang="en-US" dirty="0"/>
              <a:t>Master text style</a:t>
            </a:r>
          </a:p>
        </p:txBody>
      </p:sp>
      <p:sp>
        <p:nvSpPr>
          <p:cNvPr id="17" name="Title 16"/>
          <p:cNvSpPr>
            <a:spLocks noGrp="1"/>
          </p:cNvSpPr>
          <p:nvPr>
            <p:ph type="title" hasCustomPrompt="1"/>
          </p:nvPr>
        </p:nvSpPr>
        <p:spPr>
          <a:xfrm>
            <a:off x="204788" y="2334751"/>
            <a:ext cx="8229600" cy="857250"/>
          </a:xfrm>
        </p:spPr>
        <p:txBody>
          <a:bodyPr/>
          <a:lstStyle/>
          <a:p>
            <a:r>
              <a:rPr lang="en-US" dirty="0"/>
              <a:t>Master title style (only changes made to the parent slide will be reflected in the app)</a:t>
            </a:r>
          </a:p>
        </p:txBody>
      </p:sp>
      <p:sp>
        <p:nvSpPr>
          <p:cNvPr id="16" name="Text Placeholder 5"/>
          <p:cNvSpPr>
            <a:spLocks noGrp="1"/>
          </p:cNvSpPr>
          <p:nvPr>
            <p:ph type="body" sz="quarter" idx="17" hasCustomPrompt="1"/>
          </p:nvPr>
        </p:nvSpPr>
        <p:spPr>
          <a:xfrm>
            <a:off x="204788" y="3158633"/>
            <a:ext cx="3859212" cy="280987"/>
          </a:xfrm>
        </p:spPr>
        <p:txBody>
          <a:bodyPr/>
          <a:lstStyle>
            <a:lvl2pPr marL="4763" indent="0">
              <a:buNone/>
              <a:defRPr sz="1600">
                <a:solidFill>
                  <a:schemeClr val="bg1">
                    <a:lumMod val="50000"/>
                  </a:schemeClr>
                </a:solidFill>
                <a:latin typeface="Arial"/>
                <a:cs typeface="Arial"/>
              </a:defRPr>
            </a:lvl2pPr>
          </a:lstStyle>
          <a:p>
            <a:pPr lvl="1"/>
            <a:r>
              <a:rPr lang="en-US" dirty="0"/>
              <a:t>Total Responses style</a:t>
            </a:r>
          </a:p>
        </p:txBody>
      </p:sp>
      <p:sp>
        <p:nvSpPr>
          <p:cNvPr id="7" name="Text Placeholder 12"/>
          <p:cNvSpPr>
            <a:spLocks noGrp="1"/>
          </p:cNvSpPr>
          <p:nvPr>
            <p:ph type="body" sz="quarter" idx="18" hasCustomPrompt="1"/>
          </p:nvPr>
        </p:nvSpPr>
        <p:spPr>
          <a:xfrm>
            <a:off x="211403" y="4047840"/>
            <a:ext cx="4576388" cy="350837"/>
          </a:xfrm>
        </p:spPr>
        <p:txBody>
          <a:bodyPr/>
          <a:lstStyle>
            <a:lvl1pPr>
              <a:defRPr b="0"/>
            </a:lvl1pPr>
          </a:lstStyle>
          <a:p>
            <a:pPr lvl="0"/>
            <a:r>
              <a:rPr lang="en-US" dirty="0"/>
              <a:t>Master text style</a:t>
            </a:r>
          </a:p>
        </p:txBody>
      </p:sp>
      <p:sp>
        <p:nvSpPr>
          <p:cNvPr id="8" name="Footer Placeholder 3">
            <a:extLst>
              <a:ext uri="{FF2B5EF4-FFF2-40B4-BE49-F238E27FC236}">
                <a16:creationId xmlns:a16="http://schemas.microsoft.com/office/drawing/2014/main" id="{CDF05C82-1244-9CA3-984A-2EEF32F7964F}"/>
              </a:ext>
            </a:extLst>
          </p:cNvPr>
          <p:cNvSpPr>
            <a:spLocks noGrp="1"/>
          </p:cNvSpPr>
          <p:nvPr>
            <p:ph type="ftr" sz="quarter" idx="3"/>
          </p:nvPr>
        </p:nvSpPr>
        <p:spPr>
          <a:xfrm>
            <a:off x="2057400" y="4811867"/>
            <a:ext cx="6306014"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9" name="Subtitle 1">
            <a:extLst>
              <a:ext uri="{FF2B5EF4-FFF2-40B4-BE49-F238E27FC236}">
                <a16:creationId xmlns:a16="http://schemas.microsoft.com/office/drawing/2014/main" id="{95CE0200-F192-0824-3C26-E467CCA0AF48}"/>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0" name="Picture 9">
            <a:extLst>
              <a:ext uri="{FF2B5EF4-FFF2-40B4-BE49-F238E27FC236}">
                <a16:creationId xmlns:a16="http://schemas.microsoft.com/office/drawing/2014/main" id="{EEAE7EF1-F906-EB3F-7B2E-99EE2BAA37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296483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136" y="80645"/>
            <a:ext cx="8229600" cy="581143"/>
          </a:xfrm>
        </p:spPr>
        <p:txBody>
          <a:bodyPr/>
          <a:lstStyle/>
          <a:p>
            <a:r>
              <a:rPr lang="en-US" dirty="0"/>
              <a:t>Master title style (only changes made to the parent slide will be reflected in the app)</a:t>
            </a:r>
          </a:p>
        </p:txBody>
      </p:sp>
      <p:sp>
        <p:nvSpPr>
          <p:cNvPr id="3" name="Content Placeholder 2"/>
          <p:cNvSpPr>
            <a:spLocks noGrp="1"/>
          </p:cNvSpPr>
          <p:nvPr>
            <p:ph idx="1" hasCustomPrompt="1"/>
          </p:nvPr>
        </p:nvSpPr>
        <p:spPr>
          <a:xfrm>
            <a:off x="122570" y="666350"/>
            <a:ext cx="5332506" cy="249144"/>
          </a:xfrm>
        </p:spPr>
        <p:txBody>
          <a:bodyPr/>
          <a:lstStyle/>
          <a:p>
            <a:pPr lvl="0"/>
            <a:r>
              <a:rPr lang="en-US" dirty="0"/>
              <a:t>Master text style</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5" name="Footer Placeholder 3">
            <a:extLst>
              <a:ext uri="{FF2B5EF4-FFF2-40B4-BE49-F238E27FC236}">
                <a16:creationId xmlns:a16="http://schemas.microsoft.com/office/drawing/2014/main" id="{9FE2B938-E785-E802-7A9A-5AD4FEF6088C}"/>
              </a:ext>
            </a:extLst>
          </p:cNvPr>
          <p:cNvSpPr>
            <a:spLocks noGrp="1"/>
          </p:cNvSpPr>
          <p:nvPr>
            <p:ph type="ftr" sz="quarter" idx="3"/>
          </p:nvPr>
        </p:nvSpPr>
        <p:spPr>
          <a:xfrm>
            <a:off x="2093976" y="4811867"/>
            <a:ext cx="6302798"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7" name="Subtitle 1">
            <a:extLst>
              <a:ext uri="{FF2B5EF4-FFF2-40B4-BE49-F238E27FC236}">
                <a16:creationId xmlns:a16="http://schemas.microsoft.com/office/drawing/2014/main" id="{13756DC3-62A3-EAD0-0902-502D886CC750}"/>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8" name="Picture 7">
            <a:extLst>
              <a:ext uri="{FF2B5EF4-FFF2-40B4-BE49-F238E27FC236}">
                <a16:creationId xmlns:a16="http://schemas.microsoft.com/office/drawing/2014/main" id="{91750C52-00F9-42B7-9AC0-F5417C88D4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21622404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136" y="270516"/>
            <a:ext cx="8229600" cy="39127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22570" y="666350"/>
            <a:ext cx="5332506" cy="249144"/>
          </a:xfrm>
          <a:prstGeom prst="rect">
            <a:avLst/>
          </a:prstGeom>
        </p:spPr>
        <p:txBody>
          <a:bodyPr vert="horz" lIns="91440" tIns="45720" rIns="91440" bIns="45720" rtlCol="0">
            <a:normAutofit/>
          </a:bodyPr>
          <a:lstStyle/>
          <a:p>
            <a:pPr lvl="0"/>
            <a:r>
              <a:rPr lang="en-US" dirty="0"/>
              <a:t>Click to edit Master text styles</a:t>
            </a:r>
          </a:p>
        </p:txBody>
      </p:sp>
      <p:sp>
        <p:nvSpPr>
          <p:cNvPr id="6" name="Slide Number Placeholder 5"/>
          <p:cNvSpPr>
            <a:spLocks noGrp="1"/>
          </p:cNvSpPr>
          <p:nvPr>
            <p:ph type="sldNum" sz="quarter" idx="4"/>
          </p:nvPr>
        </p:nvSpPr>
        <p:spPr>
          <a:xfrm>
            <a:off x="8367076" y="4815076"/>
            <a:ext cx="626035" cy="274637"/>
          </a:xfrm>
          <a:prstGeom prst="rect">
            <a:avLst/>
          </a:prstGeom>
        </p:spPr>
        <p:txBody>
          <a:bodyPr vert="horz" lIns="91440" tIns="45720" rIns="91440" bIns="45720" rtlCol="0" anchor="ctr"/>
          <a:lstStyle>
            <a:lvl1pPr algn="r">
              <a:defRPr sz="1000">
                <a:solidFill>
                  <a:schemeClr val="tx2">
                    <a:lumMod val="60000"/>
                    <a:lumOff val="40000"/>
                  </a:schemeClr>
                </a:solidFill>
                <a:latin typeface="Arial"/>
                <a:cs typeface="Arial"/>
              </a:defRPr>
            </a:lvl1pPr>
          </a:lstStyle>
          <a:p>
            <a:fld id="{A88B48FB-E956-2048-9E74-C69E7CAA26CC}" type="slidenum">
              <a:rPr lang="en-US" smtClean="0"/>
              <a:pPr/>
              <a:t>‹#›</a:t>
            </a:fld>
            <a:endParaRPr lang="en-US" dirty="0"/>
          </a:p>
        </p:txBody>
      </p:sp>
      <p:sp>
        <p:nvSpPr>
          <p:cNvPr id="4" name="Footer Placeholder 3">
            <a:extLst>
              <a:ext uri="{FF2B5EF4-FFF2-40B4-BE49-F238E27FC236}">
                <a16:creationId xmlns:a16="http://schemas.microsoft.com/office/drawing/2014/main" id="{C67FE218-D8C1-4598-C115-912209DA107F}"/>
              </a:ext>
            </a:extLst>
          </p:cNvPr>
          <p:cNvSpPr>
            <a:spLocks noGrp="1"/>
          </p:cNvSpPr>
          <p:nvPr>
            <p:ph type="ftr" sz="quarter" idx="3"/>
          </p:nvPr>
        </p:nvSpPr>
        <p:spPr>
          <a:xfrm>
            <a:off x="2058920" y="4811866"/>
            <a:ext cx="6380992"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Tree>
    <p:extLst>
      <p:ext uri="{BB962C8B-B14F-4D97-AF65-F5344CB8AC3E}">
        <p14:creationId xmlns:p14="http://schemas.microsoft.com/office/powerpoint/2010/main" val="594875503"/>
      </p:ext>
    </p:extLst>
  </p:cSld>
  <p:clrMap bg1="lt1" tx1="dk1" bg2="lt2" tx2="dk2" accent1="accent1" accent2="accent2" accent3="accent3" accent4="accent4" accent5="accent5" accent6="accent6" hlink="hlink" folHlink="folHlink"/>
  <p:sldLayoutIdLst>
    <p:sldLayoutId id="2147483661" r:id="rId1"/>
    <p:sldLayoutId id="2147483674" r:id="rId2"/>
    <p:sldLayoutId id="2147483671" r:id="rId3"/>
    <p:sldLayoutId id="2147483675" r:id="rId4"/>
  </p:sldLayoutIdLst>
  <p:hf hdr="0" dt="0"/>
  <p:txStyles>
    <p:titleStyle>
      <a:lvl1pPr algn="l" defTabSz="457200" rtl="0" eaLnBrk="1" latinLnBrk="0" hangingPunct="1">
        <a:spcBef>
          <a:spcPct val="0"/>
        </a:spcBef>
        <a:buNone/>
        <a:defRPr sz="18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00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Westbury Sub Mendip Neighbourhood Plan Questionnaire</a:t>
            </a:r>
            <a:endParaRPr dirty="0"/>
          </a:p>
        </p:txBody>
      </p:sp>
      <p:sp>
        <p:nvSpPr>
          <p:cNvPr id="3" name="Text Placeholder 2"/>
          <p:cNvSpPr>
            <a:spLocks noGrp="1"/>
          </p:cNvSpPr>
          <p:nvPr>
            <p:ph type="body" sz="quarter" idx="12"/>
          </p:nvPr>
        </p:nvSpPr>
        <p:spPr/>
        <p:txBody>
          <a:bodyPr/>
          <a:lstStyle/>
          <a:p>
            <a:r>
              <a:rPr lang="en-GB" dirty="0"/>
              <a:t>Wednesday, May 29, 2024</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Q4: Housing DevelopmentWestbury Sub Mendip has 353 dwellings; please indicate what level of housing growth you would like to see over the next 15 years?</a:t>
            </a:r>
            <a:endParaRPr dirty="0"/>
          </a:p>
        </p:txBody>
      </p:sp>
      <p:sp>
        <p:nvSpPr>
          <p:cNvPr id="3" name="Title"/>
          <p:cNvSpPr>
            <a:spLocks noGrp="1"/>
          </p:cNvSpPr>
          <p:nvPr>
            <p:ph type="body" sz="quarter" idx="14"/>
          </p:nvPr>
        </p:nvSpPr>
        <p:spPr/>
        <p:txBody>
          <a:bodyPr/>
          <a:lstStyle/>
          <a:p>
            <a:r>
              <a:rPr lang="en-GB" dirty="0"/>
              <a:t>Answered: 135   Skipped: 7</a:t>
            </a:r>
            <a:endParaRPr dirty="0"/>
          </a:p>
        </p:txBody>
      </p:sp>
      <p:graphicFrame>
        <p:nvGraphicFramePr>
          <p:cNvPr id="4" name="Table Placeholder"/>
          <p:cNvGraphicFramePr>
            <a:graphicFrameLocks/>
          </p:cNvGraphicFramePr>
          <p:nvPr/>
        </p:nvGraphicFramePr>
        <p:xfrm>
          <a:off x="961534" y="1390848"/>
          <a:ext cx="6999999" cy="2081592"/>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fewer than 20 dwellings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33.33%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20--50 dwellings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54.81%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51-75 dwellings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8.89%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more than 75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2.96%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135</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Q5: Do you think the services below need improving to satisfy the future needs of the Parish?</a:t>
            </a:r>
            <a:endParaRPr dirty="0"/>
          </a:p>
        </p:txBody>
      </p:sp>
      <p:sp>
        <p:nvSpPr>
          <p:cNvPr id="3" name="Title"/>
          <p:cNvSpPr>
            <a:spLocks noGrp="1"/>
          </p:cNvSpPr>
          <p:nvPr>
            <p:ph type="body" sz="quarter" idx="14"/>
          </p:nvPr>
        </p:nvSpPr>
        <p:spPr/>
        <p:txBody>
          <a:bodyPr/>
          <a:lstStyle/>
          <a:p>
            <a:r>
              <a:rPr lang="en-GB" dirty="0"/>
              <a:t>Answered: 134   Skipped: 8</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Q5: Do you think the services below need improving to satisfy the future needs of the Parish?</a:t>
            </a:r>
            <a:endParaRPr dirty="0"/>
          </a:p>
        </p:txBody>
      </p:sp>
      <p:sp>
        <p:nvSpPr>
          <p:cNvPr id="3" name="Title"/>
          <p:cNvSpPr>
            <a:spLocks noGrp="1"/>
          </p:cNvSpPr>
          <p:nvPr>
            <p:ph type="body" sz="quarter" idx="14"/>
          </p:nvPr>
        </p:nvSpPr>
        <p:spPr/>
        <p:txBody>
          <a:bodyPr/>
          <a:lstStyle/>
          <a:p>
            <a:r>
              <a:rPr lang="en-GB" dirty="0"/>
              <a:t>Answered: 134   Skipped: 8</a:t>
            </a:r>
            <a:endParaRPr dirty="0"/>
          </a:p>
        </p:txBody>
      </p:sp>
      <p:graphicFrame>
        <p:nvGraphicFramePr>
          <p:cNvPr id="4" name="Table Placeholder"/>
          <p:cNvGraphicFramePr>
            <a:graphicFrameLocks/>
          </p:cNvGraphicFramePr>
          <p:nvPr/>
        </p:nvGraphicFramePr>
        <p:xfrm>
          <a:off x="961534" y="1390848"/>
          <a:ext cx="6999996" cy="3718560"/>
        </p:xfrm>
        <a:graphic>
          <a:graphicData uri="http://schemas.openxmlformats.org/drawingml/2006/table">
            <a:tbl>
              <a:tblPr>
                <a:tableStyleId>{D7AC3CCA-C797-4891-BE02-D94E43425B78}</a:tableStyleId>
              </a:tblPr>
              <a:tblGrid>
                <a:gridCol w="1166666">
                  <a:extLst>
                    <a:ext uri="{9D8B030D-6E8A-4147-A177-3AD203B41FA5}">
                      <a16:colId xmlns:a16="http://schemas.microsoft.com/office/drawing/2014/main" val="20000"/>
                    </a:ext>
                  </a:extLst>
                </a:gridCol>
                <a:gridCol w="1166666">
                  <a:extLst>
                    <a:ext uri="{9D8B030D-6E8A-4147-A177-3AD203B41FA5}">
                      <a16:colId xmlns:a16="http://schemas.microsoft.com/office/drawing/2014/main" val="20001"/>
                    </a:ext>
                  </a:extLst>
                </a:gridCol>
                <a:gridCol w="1166666">
                  <a:extLst>
                    <a:ext uri="{9D8B030D-6E8A-4147-A177-3AD203B41FA5}">
                      <a16:colId xmlns:a16="http://schemas.microsoft.com/office/drawing/2014/main" val="20002"/>
                    </a:ext>
                  </a:extLst>
                </a:gridCol>
                <a:gridCol w="1166666">
                  <a:extLst>
                    <a:ext uri="{9D8B030D-6E8A-4147-A177-3AD203B41FA5}">
                      <a16:colId xmlns:a16="http://schemas.microsoft.com/office/drawing/2014/main" val="20003"/>
                    </a:ext>
                  </a:extLst>
                </a:gridCol>
                <a:gridCol w="1166666">
                  <a:extLst>
                    <a:ext uri="{9D8B030D-6E8A-4147-A177-3AD203B41FA5}">
                      <a16:colId xmlns:a16="http://schemas.microsoft.com/office/drawing/2014/main" val="20004"/>
                    </a:ext>
                  </a:extLst>
                </a:gridCol>
                <a:gridCol w="1166666">
                  <a:extLst>
                    <a:ext uri="{9D8B030D-6E8A-4147-A177-3AD203B41FA5}">
                      <a16:colId xmlns:a16="http://schemas.microsoft.com/office/drawing/2014/main" val="20005"/>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YES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NO</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MAYBE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Surface water drainage</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75.94%
101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8.27%
11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15.79%
21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Sewage system</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47.29%
61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16.28%
21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36.43%
47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1.89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Electricity</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27.64%
34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33.33%
41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39.02%
48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2.11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Mains Gas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19.51%
24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39.84%
49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40.65%
50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2.21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367998">
                <a:tc>
                  <a:txBody>
                    <a:bodyPr/>
                    <a:lstStyle/>
                    <a:p>
                      <a:pPr algn="l"/>
                      <a:r>
                        <a:rPr lang="en-US" sz="1200" b="0" dirty="0">
                          <a:solidFill>
                            <a:schemeClr val="bg1">
                              <a:lumMod val="50000"/>
                            </a:schemeClr>
                          </a:solidFill>
                        </a:rPr>
                        <a:t>Broadband</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46.40%
58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30.40%
38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23.20%
29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1.77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r h="367998">
                <a:tc>
                  <a:txBody>
                    <a:bodyPr/>
                    <a:lstStyle/>
                    <a:p>
                      <a:pPr algn="l"/>
                      <a:r>
                        <a:rPr lang="en-US" sz="1200" b="0" dirty="0">
                          <a:solidFill>
                            <a:schemeClr val="bg1">
                              <a:lumMod val="50000"/>
                            </a:schemeClr>
                          </a:solidFill>
                        </a:rPr>
                        <a:t>Mains Water</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23.14%
28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36.36%
44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40.50%
49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2.17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6"/>
                  </a:ext>
                </a:extLst>
              </a:tr>
              <a:tr h="367998">
                <a:tc>
                  <a:txBody>
                    <a:bodyPr/>
                    <a:lstStyle/>
                    <a:p>
                      <a:pPr algn="l"/>
                      <a:r>
                        <a:rPr lang="en-US" sz="1200" b="0" dirty="0">
                          <a:solidFill>
                            <a:schemeClr val="bg1">
                              <a:lumMod val="50000"/>
                            </a:schemeClr>
                          </a:solidFill>
                        </a:rPr>
                        <a:t>Mobile phone network</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66.93%
85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15.75%
20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17.32%
22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Q6: Settlement CharacterHow important is it that the following characteristics of the conservation area of Westbury Sub Mendip are safeguarded and reflected in new development? (Conservation area is on the whole the older part of the village including the open spaces)</a:t>
            </a:r>
            <a:endParaRPr dirty="0"/>
          </a:p>
        </p:txBody>
      </p:sp>
      <p:sp>
        <p:nvSpPr>
          <p:cNvPr id="3" name="Title"/>
          <p:cNvSpPr>
            <a:spLocks noGrp="1"/>
          </p:cNvSpPr>
          <p:nvPr>
            <p:ph type="body" sz="quarter" idx="14"/>
          </p:nvPr>
        </p:nvSpPr>
        <p:spPr/>
        <p:txBody>
          <a:bodyPr/>
          <a:lstStyle/>
          <a:p>
            <a:r>
              <a:rPr lang="en-GB" dirty="0"/>
              <a:t>Answered: 136   Skipped: 6</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Q6: Settlement CharacterHow important is it that the following characteristics of the conservation area of Westbury Sub Mendip are safeguarded and reflected in new development? (Conservation area is on the whole the older part of the village including the open spaces)</a:t>
            </a:r>
            <a:endParaRPr dirty="0"/>
          </a:p>
        </p:txBody>
      </p:sp>
      <p:sp>
        <p:nvSpPr>
          <p:cNvPr id="3" name="Title"/>
          <p:cNvSpPr>
            <a:spLocks noGrp="1"/>
          </p:cNvSpPr>
          <p:nvPr>
            <p:ph type="body" sz="quarter" idx="14"/>
          </p:nvPr>
        </p:nvSpPr>
        <p:spPr/>
        <p:txBody>
          <a:bodyPr/>
          <a:lstStyle/>
          <a:p>
            <a:r>
              <a:rPr lang="en-GB" dirty="0"/>
              <a:t>Answered: 136   Skipped: 6</a:t>
            </a:r>
            <a:endParaRPr dirty="0"/>
          </a:p>
        </p:txBody>
      </p:sp>
      <p:graphicFrame>
        <p:nvGraphicFramePr>
          <p:cNvPr id="4" name="Table Placeholder"/>
          <p:cNvGraphicFramePr>
            <a:graphicFrameLocks/>
          </p:cNvGraphicFramePr>
          <p:nvPr/>
        </p:nvGraphicFramePr>
        <p:xfrm>
          <a:off x="961534" y="1390848"/>
          <a:ext cx="6999996" cy="6644640"/>
        </p:xfrm>
        <a:graphic>
          <a:graphicData uri="http://schemas.openxmlformats.org/drawingml/2006/table">
            <a:tbl>
              <a:tblPr>
                <a:tableStyleId>{D7AC3CCA-C797-4891-BE02-D94E43425B78}</a:tableStyleId>
              </a:tblPr>
              <a:tblGrid>
                <a:gridCol w="1166666">
                  <a:extLst>
                    <a:ext uri="{9D8B030D-6E8A-4147-A177-3AD203B41FA5}">
                      <a16:colId xmlns:a16="http://schemas.microsoft.com/office/drawing/2014/main" val="20000"/>
                    </a:ext>
                  </a:extLst>
                </a:gridCol>
                <a:gridCol w="1166666">
                  <a:extLst>
                    <a:ext uri="{9D8B030D-6E8A-4147-A177-3AD203B41FA5}">
                      <a16:colId xmlns:a16="http://schemas.microsoft.com/office/drawing/2014/main" val="20001"/>
                    </a:ext>
                  </a:extLst>
                </a:gridCol>
                <a:gridCol w="1166666">
                  <a:extLst>
                    <a:ext uri="{9D8B030D-6E8A-4147-A177-3AD203B41FA5}">
                      <a16:colId xmlns:a16="http://schemas.microsoft.com/office/drawing/2014/main" val="20002"/>
                    </a:ext>
                  </a:extLst>
                </a:gridCol>
                <a:gridCol w="1166666">
                  <a:extLst>
                    <a:ext uri="{9D8B030D-6E8A-4147-A177-3AD203B41FA5}">
                      <a16:colId xmlns:a16="http://schemas.microsoft.com/office/drawing/2014/main" val="20003"/>
                    </a:ext>
                  </a:extLst>
                </a:gridCol>
                <a:gridCol w="1166666">
                  <a:extLst>
                    <a:ext uri="{9D8B030D-6E8A-4147-A177-3AD203B41FA5}">
                      <a16:colId xmlns:a16="http://schemas.microsoft.com/office/drawing/2014/main" val="20004"/>
                    </a:ext>
                  </a:extLst>
                </a:gridCol>
                <a:gridCol w="1166666">
                  <a:extLst>
                    <a:ext uri="{9D8B030D-6E8A-4147-A177-3AD203B41FA5}">
                      <a16:colId xmlns:a16="http://schemas.microsoft.com/office/drawing/2014/main" val="20005"/>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VERY IMPORTANT</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MODERATELY IMPORTANT</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NOT IMPORTANT</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The character and layout of existing buildings in the village</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71.85%
97</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25.93%
35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2.22%
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The “green natural wedges” within the built environment</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73.13%
98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21.64%
29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5.22%
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Views from the Village: Both panoramic and glimpsed views of the countryside and landmark buildings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72.79%
99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20.59%
28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6.62%
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Building styles, types, and materials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69.40%
93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26.87%
36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3.73%
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367998">
                <a:tc>
                  <a:txBody>
                    <a:bodyPr/>
                    <a:lstStyle/>
                    <a:p>
                      <a:pPr algn="l"/>
                      <a:r>
                        <a:rPr lang="en-US" sz="1200" b="0" dirty="0">
                          <a:solidFill>
                            <a:schemeClr val="bg1">
                              <a:lumMod val="50000"/>
                            </a:schemeClr>
                          </a:solidFill>
                        </a:rPr>
                        <a:t>Stonewalls and hedge boundary style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64.18%
86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26.12%
35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9.70%
13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r h="367998">
                <a:tc>
                  <a:txBody>
                    <a:bodyPr/>
                    <a:lstStyle/>
                    <a:p>
                      <a:pPr algn="l"/>
                      <a:r>
                        <a:rPr lang="en-US" sz="1200" b="0" dirty="0">
                          <a:solidFill>
                            <a:schemeClr val="bg1">
                              <a:lumMod val="50000"/>
                            </a:schemeClr>
                          </a:solidFill>
                        </a:rPr>
                        <a:t>The presence of front gardens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33.09%
45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43.38%
59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23.53%
32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6"/>
                  </a:ext>
                </a:extLst>
              </a:tr>
              <a:tr h="367998">
                <a:tc>
                  <a:txBody>
                    <a:bodyPr/>
                    <a:lstStyle/>
                    <a:p>
                      <a:pPr algn="l"/>
                      <a:r>
                        <a:rPr lang="en-US" sz="1200" b="0" dirty="0">
                          <a:solidFill>
                            <a:schemeClr val="bg1">
                              <a:lumMod val="50000"/>
                            </a:schemeClr>
                          </a:solidFill>
                        </a:rPr>
                        <a:t>Narrow lanes without pavements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23.48%
31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40.15%
53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36.36%
48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2.13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Q7: Are there other physical ‘features’ in the Parish not mentioned in question 6, that are important to retain?</a:t>
            </a:r>
            <a:endParaRPr dirty="0"/>
          </a:p>
        </p:txBody>
      </p:sp>
      <p:sp>
        <p:nvSpPr>
          <p:cNvPr id="3" name="Title"/>
          <p:cNvSpPr>
            <a:spLocks noGrp="1"/>
          </p:cNvSpPr>
          <p:nvPr>
            <p:ph type="body" sz="quarter" idx="14"/>
          </p:nvPr>
        </p:nvSpPr>
        <p:spPr/>
        <p:txBody>
          <a:bodyPr/>
          <a:lstStyle/>
          <a:p>
            <a:r>
              <a:rPr lang="en-GB" dirty="0"/>
              <a:t>Answered: 127   Skipped: 15</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Q7: Are there other physical ‘features’ in the Parish not mentioned in question 6, that are important to retain?</a:t>
            </a:r>
            <a:endParaRPr dirty="0"/>
          </a:p>
        </p:txBody>
      </p:sp>
      <p:sp>
        <p:nvSpPr>
          <p:cNvPr id="3" name="Title"/>
          <p:cNvSpPr>
            <a:spLocks noGrp="1"/>
          </p:cNvSpPr>
          <p:nvPr>
            <p:ph type="body" sz="quarter" idx="14"/>
          </p:nvPr>
        </p:nvSpPr>
        <p:spPr/>
        <p:txBody>
          <a:bodyPr/>
          <a:lstStyle/>
          <a:p>
            <a:r>
              <a:rPr lang="en-GB" dirty="0"/>
              <a:t>Answered: 127   Skipped: 15</a:t>
            </a:r>
            <a:endParaRPr dirty="0"/>
          </a:p>
        </p:txBody>
      </p:sp>
      <p:graphicFrame>
        <p:nvGraphicFramePr>
          <p:cNvPr id="4" name="Table Placeholder"/>
          <p:cNvGraphicFramePr>
            <a:graphicFrameLocks/>
          </p:cNvGraphicFramePr>
          <p:nvPr/>
        </p:nvGraphicFramePr>
        <p:xfrm>
          <a:off x="961534" y="1390848"/>
          <a:ext cx="6999999" cy="1713594"/>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Yes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33.07%</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No</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29.92%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Unsure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37.01%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127</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Q11: Environment and EcologyHow important are the following to the setting of the village and character of the area?</a:t>
            </a:r>
            <a:endParaRPr dirty="0"/>
          </a:p>
        </p:txBody>
      </p:sp>
      <p:sp>
        <p:nvSpPr>
          <p:cNvPr id="3" name="Title"/>
          <p:cNvSpPr>
            <a:spLocks noGrp="1"/>
          </p:cNvSpPr>
          <p:nvPr>
            <p:ph type="body" sz="quarter" idx="14"/>
          </p:nvPr>
        </p:nvSpPr>
        <p:spPr/>
        <p:txBody>
          <a:bodyPr/>
          <a:lstStyle/>
          <a:p>
            <a:r>
              <a:rPr lang="en-GB" dirty="0"/>
              <a:t>Answered: 136   Skipped: 6</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Q11: Environment and EcologyHow important are the following to the setting of the village and character of the area?</a:t>
            </a:r>
            <a:endParaRPr dirty="0"/>
          </a:p>
        </p:txBody>
      </p:sp>
      <p:sp>
        <p:nvSpPr>
          <p:cNvPr id="3" name="Title"/>
          <p:cNvSpPr>
            <a:spLocks noGrp="1"/>
          </p:cNvSpPr>
          <p:nvPr>
            <p:ph type="body" sz="quarter" idx="14"/>
          </p:nvPr>
        </p:nvSpPr>
        <p:spPr/>
        <p:txBody>
          <a:bodyPr/>
          <a:lstStyle/>
          <a:p>
            <a:r>
              <a:rPr lang="en-GB" dirty="0"/>
              <a:t>Answered: 136   Skipped: 6</a:t>
            </a:r>
            <a:endParaRPr dirty="0"/>
          </a:p>
        </p:txBody>
      </p:sp>
      <p:graphicFrame>
        <p:nvGraphicFramePr>
          <p:cNvPr id="4" name="Table Placeholder"/>
          <p:cNvGraphicFramePr>
            <a:graphicFrameLocks/>
          </p:cNvGraphicFramePr>
          <p:nvPr/>
        </p:nvGraphicFramePr>
        <p:xfrm>
          <a:off x="961534" y="1390848"/>
          <a:ext cx="6999996" cy="4632960"/>
        </p:xfrm>
        <a:graphic>
          <a:graphicData uri="http://schemas.openxmlformats.org/drawingml/2006/table">
            <a:tbl>
              <a:tblPr>
                <a:tableStyleId>{D7AC3CCA-C797-4891-BE02-D94E43425B78}</a:tableStyleId>
              </a:tblPr>
              <a:tblGrid>
                <a:gridCol w="1166666">
                  <a:extLst>
                    <a:ext uri="{9D8B030D-6E8A-4147-A177-3AD203B41FA5}">
                      <a16:colId xmlns:a16="http://schemas.microsoft.com/office/drawing/2014/main" val="20000"/>
                    </a:ext>
                  </a:extLst>
                </a:gridCol>
                <a:gridCol w="1166666">
                  <a:extLst>
                    <a:ext uri="{9D8B030D-6E8A-4147-A177-3AD203B41FA5}">
                      <a16:colId xmlns:a16="http://schemas.microsoft.com/office/drawing/2014/main" val="20001"/>
                    </a:ext>
                  </a:extLst>
                </a:gridCol>
                <a:gridCol w="1166666">
                  <a:extLst>
                    <a:ext uri="{9D8B030D-6E8A-4147-A177-3AD203B41FA5}">
                      <a16:colId xmlns:a16="http://schemas.microsoft.com/office/drawing/2014/main" val="20002"/>
                    </a:ext>
                  </a:extLst>
                </a:gridCol>
                <a:gridCol w="1166666">
                  <a:extLst>
                    <a:ext uri="{9D8B030D-6E8A-4147-A177-3AD203B41FA5}">
                      <a16:colId xmlns:a16="http://schemas.microsoft.com/office/drawing/2014/main" val="20003"/>
                    </a:ext>
                  </a:extLst>
                </a:gridCol>
                <a:gridCol w="1166666">
                  <a:extLst>
                    <a:ext uri="{9D8B030D-6E8A-4147-A177-3AD203B41FA5}">
                      <a16:colId xmlns:a16="http://schemas.microsoft.com/office/drawing/2014/main" val="20004"/>
                    </a:ext>
                  </a:extLst>
                </a:gridCol>
                <a:gridCol w="1166666">
                  <a:extLst>
                    <a:ext uri="{9D8B030D-6E8A-4147-A177-3AD203B41FA5}">
                      <a16:colId xmlns:a16="http://schemas.microsoft.com/office/drawing/2014/main" val="20005"/>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VERY IMPORTANT</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MODERATELY IMPORTANT</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NOT IMPORTANT</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The presence of woodlands and mature trees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84.44%
114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14.81%
20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0.74%
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1.16</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The variety of wildlife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80.74%
109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18.52%
25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0.74%
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Green open spaces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82.22%
111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14.07%
19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3.70%
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Farming activity and livestock</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80.74%
109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14.81%
20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4.44%
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367998">
                <a:tc>
                  <a:txBody>
                    <a:bodyPr/>
                    <a:lstStyle/>
                    <a:p>
                      <a:pPr algn="l"/>
                      <a:r>
                        <a:rPr lang="en-US" sz="1200" b="0" dirty="0">
                          <a:solidFill>
                            <a:schemeClr val="bg1">
                              <a:lumMod val="50000"/>
                            </a:schemeClr>
                          </a:solidFill>
                        </a:rPr>
                        <a:t>Boundary treatment of dry-stone walls and hedges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71.85%
97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25.19%
34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2.96%
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r h="367998">
                <a:tc>
                  <a:txBody>
                    <a:bodyPr/>
                    <a:lstStyle/>
                    <a:p>
                      <a:pPr algn="l"/>
                      <a:r>
                        <a:rPr lang="en-US" sz="1200" b="0" dirty="0">
                          <a:solidFill>
                            <a:schemeClr val="bg1">
                              <a:lumMod val="50000"/>
                            </a:schemeClr>
                          </a:solidFill>
                        </a:rPr>
                        <a:t>The dark skies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64.44%
87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22.22%
30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13.33%
18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6"/>
                  </a:ext>
                </a:extLst>
              </a:tr>
              <a:tr h="367998">
                <a:tc>
                  <a:txBody>
                    <a:bodyPr/>
                    <a:lstStyle/>
                    <a:p>
                      <a:pPr algn="l"/>
                      <a:r>
                        <a:rPr lang="en-US" sz="1200" b="0" dirty="0">
                          <a:solidFill>
                            <a:schemeClr val="bg1">
                              <a:lumMod val="50000"/>
                            </a:schemeClr>
                          </a:solidFill>
                        </a:rPr>
                        <a:t>The presence of front gardens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27.41%
37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55.56%
75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17.04%
23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Q12: How do you rate the provision for public access to the countryside?</a:t>
            </a:r>
            <a:endParaRPr dirty="0"/>
          </a:p>
        </p:txBody>
      </p:sp>
      <p:sp>
        <p:nvSpPr>
          <p:cNvPr id="3" name="Title"/>
          <p:cNvSpPr>
            <a:spLocks noGrp="1"/>
          </p:cNvSpPr>
          <p:nvPr>
            <p:ph type="body" sz="quarter" idx="14"/>
          </p:nvPr>
        </p:nvSpPr>
        <p:spPr/>
        <p:txBody>
          <a:bodyPr/>
          <a:lstStyle/>
          <a:p>
            <a:r>
              <a:rPr lang="en-GB" dirty="0"/>
              <a:t>Answered: 134   Skipped: 8</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GB" dirty="0"/>
              <a:t>Date Created: Thursday, April 18, 2024</a:t>
            </a:r>
            <a:endParaRPr dirty="0"/>
          </a:p>
        </p:txBody>
      </p:sp>
      <p:sp>
        <p:nvSpPr>
          <p:cNvPr id="3" name="Title 2"/>
          <p:cNvSpPr>
            <a:spLocks noGrp="1"/>
          </p:cNvSpPr>
          <p:nvPr>
            <p:ph type="title"/>
          </p:nvPr>
        </p:nvSpPr>
        <p:spPr/>
        <p:txBody>
          <a:bodyPr/>
          <a:lstStyle/>
          <a:p>
            <a:r>
              <a:rPr lang="en-GB" dirty="0"/>
              <a:t>142</a:t>
            </a:r>
            <a:endParaRPr dirty="0"/>
          </a:p>
        </p:txBody>
      </p:sp>
      <p:sp>
        <p:nvSpPr>
          <p:cNvPr id="4" name="Text Placaholder 3"/>
          <p:cNvSpPr>
            <a:spLocks noGrp="1"/>
          </p:cNvSpPr>
          <p:nvPr>
            <p:ph type="body" sz="quarter" idx="17"/>
          </p:nvPr>
        </p:nvSpPr>
        <p:spPr/>
        <p:txBody>
          <a:bodyPr/>
          <a:lstStyle/>
          <a:p>
            <a:r>
              <a:rPr lang="en-GB" dirty="0"/>
              <a:t>Total Responses</a:t>
            </a:r>
            <a:endParaRPr dirty="0"/>
          </a:p>
        </p:txBody>
      </p:sp>
      <p:sp>
        <p:nvSpPr>
          <p:cNvPr id="5" name="Text Placaholder 4"/>
          <p:cNvSpPr>
            <a:spLocks noGrp="1"/>
          </p:cNvSpPr>
          <p:nvPr>
            <p:ph type="body" sz="quarter" idx="18"/>
          </p:nvPr>
        </p:nvSpPr>
        <p:spPr/>
        <p:txBody>
          <a:bodyPr/>
          <a:lstStyle/>
          <a:p>
            <a:r>
              <a:rPr lang="en-GB" dirty="0"/>
              <a:t>Complete Responses: 142</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Q12: How do you rate the provision for public access to the countryside?</a:t>
            </a:r>
            <a:endParaRPr dirty="0"/>
          </a:p>
        </p:txBody>
      </p:sp>
      <p:sp>
        <p:nvSpPr>
          <p:cNvPr id="3" name="Title"/>
          <p:cNvSpPr>
            <a:spLocks noGrp="1"/>
          </p:cNvSpPr>
          <p:nvPr>
            <p:ph type="body" sz="quarter" idx="14"/>
          </p:nvPr>
        </p:nvSpPr>
        <p:spPr/>
        <p:txBody>
          <a:bodyPr/>
          <a:lstStyle/>
          <a:p>
            <a:r>
              <a:rPr lang="en-GB" dirty="0"/>
              <a:t>Answered: 134   Skipped: 8</a:t>
            </a:r>
            <a:endParaRPr dirty="0"/>
          </a:p>
        </p:txBody>
      </p:sp>
      <p:graphicFrame>
        <p:nvGraphicFramePr>
          <p:cNvPr id="4" name="Table Placeholder"/>
          <p:cNvGraphicFramePr>
            <a:graphicFrameLocks/>
          </p:cNvGraphicFramePr>
          <p:nvPr/>
        </p:nvGraphicFramePr>
        <p:xfrm>
          <a:off x="961534" y="1390848"/>
          <a:ext cx="6999996" cy="2804160"/>
        </p:xfrm>
        <a:graphic>
          <a:graphicData uri="http://schemas.openxmlformats.org/drawingml/2006/table">
            <a:tbl>
              <a:tblPr>
                <a:tableStyleId>{D7AC3CCA-C797-4891-BE02-D94E43425B78}</a:tableStyleId>
              </a:tblPr>
              <a:tblGrid>
                <a:gridCol w="1166666">
                  <a:extLst>
                    <a:ext uri="{9D8B030D-6E8A-4147-A177-3AD203B41FA5}">
                      <a16:colId xmlns:a16="http://schemas.microsoft.com/office/drawing/2014/main" val="20000"/>
                    </a:ext>
                  </a:extLst>
                </a:gridCol>
                <a:gridCol w="1166666">
                  <a:extLst>
                    <a:ext uri="{9D8B030D-6E8A-4147-A177-3AD203B41FA5}">
                      <a16:colId xmlns:a16="http://schemas.microsoft.com/office/drawing/2014/main" val="20001"/>
                    </a:ext>
                  </a:extLst>
                </a:gridCol>
                <a:gridCol w="1166666">
                  <a:extLst>
                    <a:ext uri="{9D8B030D-6E8A-4147-A177-3AD203B41FA5}">
                      <a16:colId xmlns:a16="http://schemas.microsoft.com/office/drawing/2014/main" val="20002"/>
                    </a:ext>
                  </a:extLst>
                </a:gridCol>
                <a:gridCol w="1166666">
                  <a:extLst>
                    <a:ext uri="{9D8B030D-6E8A-4147-A177-3AD203B41FA5}">
                      <a16:colId xmlns:a16="http://schemas.microsoft.com/office/drawing/2014/main" val="20003"/>
                    </a:ext>
                  </a:extLst>
                </a:gridCol>
                <a:gridCol w="1166666">
                  <a:extLst>
                    <a:ext uri="{9D8B030D-6E8A-4147-A177-3AD203B41FA5}">
                      <a16:colId xmlns:a16="http://schemas.microsoft.com/office/drawing/2014/main" val="20004"/>
                    </a:ext>
                  </a:extLst>
                </a:gridCol>
                <a:gridCol w="1166666">
                  <a:extLst>
                    <a:ext uri="{9D8B030D-6E8A-4147-A177-3AD203B41FA5}">
                      <a16:colId xmlns:a16="http://schemas.microsoft.com/office/drawing/2014/main" val="20005"/>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GOOD</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FAIR</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POOR</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Country lanes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58.78%
77</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39.69%
52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1.53%
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Footpaths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58.78%
77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36.64%
48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4.58%
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Multi user paths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53.03%
70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42.42%
56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4.55%
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Open access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42.86%
54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42.86%
54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14.29%
18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1.71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367998">
                <a:tc>
                  <a:txBody>
                    <a:bodyPr/>
                    <a:lstStyle/>
                    <a:p>
                      <a:pPr algn="l"/>
                      <a:r>
                        <a:rPr lang="en-US" sz="1200" b="0" dirty="0">
                          <a:solidFill>
                            <a:schemeClr val="bg1">
                              <a:lumMod val="50000"/>
                            </a:schemeClr>
                          </a:solidFill>
                        </a:rPr>
                        <a:t>Bridleways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36.29%
45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48.39%
60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15.32%
19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1.79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Q14: We can protect local green spaces within or close to the village because of their amenity or recreation value – do you have any suggestions about which ones we should protect and why</a:t>
            </a:r>
            <a:endParaRPr dirty="0"/>
          </a:p>
        </p:txBody>
      </p:sp>
      <p:sp>
        <p:nvSpPr>
          <p:cNvPr id="3" name="Title"/>
          <p:cNvSpPr>
            <a:spLocks noGrp="1"/>
          </p:cNvSpPr>
          <p:nvPr>
            <p:ph type="body" sz="quarter" idx="14"/>
          </p:nvPr>
        </p:nvSpPr>
        <p:spPr/>
        <p:txBody>
          <a:bodyPr/>
          <a:lstStyle/>
          <a:p>
            <a:r>
              <a:rPr lang="en-GB" dirty="0"/>
              <a:t>Answered: 126   Skipped: 16</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Q14: We can protect local green spaces within or close to the village because of their amenity or recreation value – do you have any suggestions about which ones we should protect and why</a:t>
            </a:r>
            <a:endParaRPr dirty="0"/>
          </a:p>
        </p:txBody>
      </p:sp>
      <p:sp>
        <p:nvSpPr>
          <p:cNvPr id="3" name="Title"/>
          <p:cNvSpPr>
            <a:spLocks noGrp="1"/>
          </p:cNvSpPr>
          <p:nvPr>
            <p:ph type="body" sz="quarter" idx="14"/>
          </p:nvPr>
        </p:nvSpPr>
        <p:spPr/>
        <p:txBody>
          <a:bodyPr/>
          <a:lstStyle/>
          <a:p>
            <a:r>
              <a:rPr lang="en-GB" dirty="0"/>
              <a:t>Answered: 126   Skipped: 16</a:t>
            </a:r>
            <a:endParaRPr dirty="0"/>
          </a:p>
        </p:txBody>
      </p:sp>
      <p:graphicFrame>
        <p:nvGraphicFramePr>
          <p:cNvPr id="4" name="Table Placeholder"/>
          <p:cNvGraphicFramePr>
            <a:graphicFrameLocks/>
          </p:cNvGraphicFramePr>
          <p:nvPr/>
        </p:nvGraphicFramePr>
        <p:xfrm>
          <a:off x="961534" y="1390848"/>
          <a:ext cx="6999999" cy="1713594"/>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Yes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50.79%</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No</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17.46%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Unsure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31.75%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126</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Q16: In the area where you live, are you concerned about:</a:t>
            </a:r>
            <a:endParaRPr dirty="0"/>
          </a:p>
        </p:txBody>
      </p:sp>
      <p:sp>
        <p:nvSpPr>
          <p:cNvPr id="3" name="Title"/>
          <p:cNvSpPr>
            <a:spLocks noGrp="1"/>
          </p:cNvSpPr>
          <p:nvPr>
            <p:ph type="body" sz="quarter" idx="14"/>
          </p:nvPr>
        </p:nvSpPr>
        <p:spPr/>
        <p:txBody>
          <a:bodyPr/>
          <a:lstStyle/>
          <a:p>
            <a:r>
              <a:rPr lang="en-GB" dirty="0"/>
              <a:t>Answered: 135   Skipped: 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Q16: In the area where you live, are you concerned about:</a:t>
            </a:r>
            <a:endParaRPr dirty="0"/>
          </a:p>
        </p:txBody>
      </p:sp>
      <p:sp>
        <p:nvSpPr>
          <p:cNvPr id="3" name="Title"/>
          <p:cNvSpPr>
            <a:spLocks noGrp="1"/>
          </p:cNvSpPr>
          <p:nvPr>
            <p:ph type="body" sz="quarter" idx="14"/>
          </p:nvPr>
        </p:nvSpPr>
        <p:spPr/>
        <p:txBody>
          <a:bodyPr/>
          <a:lstStyle/>
          <a:p>
            <a:r>
              <a:rPr lang="en-GB" dirty="0"/>
              <a:t>Answered: 135   Skipped: 7</a:t>
            </a:r>
            <a:endParaRPr dirty="0"/>
          </a:p>
        </p:txBody>
      </p:sp>
      <p:graphicFrame>
        <p:nvGraphicFramePr>
          <p:cNvPr id="4" name="Table Placeholder"/>
          <p:cNvGraphicFramePr>
            <a:graphicFrameLocks/>
          </p:cNvGraphicFramePr>
          <p:nvPr/>
        </p:nvGraphicFramePr>
        <p:xfrm>
          <a:off x="961534" y="1390848"/>
          <a:ext cx="6999996" cy="3627120"/>
        </p:xfrm>
        <a:graphic>
          <a:graphicData uri="http://schemas.openxmlformats.org/drawingml/2006/table">
            <a:tbl>
              <a:tblPr>
                <a:tableStyleId>{D7AC3CCA-C797-4891-BE02-D94E43425B78}</a:tableStyleId>
              </a:tblPr>
              <a:tblGrid>
                <a:gridCol w="1166666">
                  <a:extLst>
                    <a:ext uri="{9D8B030D-6E8A-4147-A177-3AD203B41FA5}">
                      <a16:colId xmlns:a16="http://schemas.microsoft.com/office/drawing/2014/main" val="20000"/>
                    </a:ext>
                  </a:extLst>
                </a:gridCol>
                <a:gridCol w="1166666">
                  <a:extLst>
                    <a:ext uri="{9D8B030D-6E8A-4147-A177-3AD203B41FA5}">
                      <a16:colId xmlns:a16="http://schemas.microsoft.com/office/drawing/2014/main" val="20001"/>
                    </a:ext>
                  </a:extLst>
                </a:gridCol>
                <a:gridCol w="1166666">
                  <a:extLst>
                    <a:ext uri="{9D8B030D-6E8A-4147-A177-3AD203B41FA5}">
                      <a16:colId xmlns:a16="http://schemas.microsoft.com/office/drawing/2014/main" val="20002"/>
                    </a:ext>
                  </a:extLst>
                </a:gridCol>
                <a:gridCol w="1166666">
                  <a:extLst>
                    <a:ext uri="{9D8B030D-6E8A-4147-A177-3AD203B41FA5}">
                      <a16:colId xmlns:a16="http://schemas.microsoft.com/office/drawing/2014/main" val="20003"/>
                    </a:ext>
                  </a:extLst>
                </a:gridCol>
                <a:gridCol w="1166666">
                  <a:extLst>
                    <a:ext uri="{9D8B030D-6E8A-4147-A177-3AD203B41FA5}">
                      <a16:colId xmlns:a16="http://schemas.microsoft.com/office/drawing/2014/main" val="20004"/>
                    </a:ext>
                  </a:extLst>
                </a:gridCol>
                <a:gridCol w="1166666">
                  <a:extLst>
                    <a:ext uri="{9D8B030D-6E8A-4147-A177-3AD203B41FA5}">
                      <a16:colId xmlns:a16="http://schemas.microsoft.com/office/drawing/2014/main" val="20005"/>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YES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NO</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NOT APPLICABLE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Drainage / surface water run-off</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70.68%
94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29.32%
39</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1.29</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Light pollution</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39.39%
52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56.82%
75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3.79%
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1.64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Traffic noise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30.83%
41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65.41%
87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3.76%
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1.73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Water quality</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26.72%
35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70.99%
93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2.29%
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1.76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367998">
                <a:tc>
                  <a:txBody>
                    <a:bodyPr/>
                    <a:lstStyle/>
                    <a:p>
                      <a:pPr algn="l"/>
                      <a:r>
                        <a:rPr lang="en-US" sz="1200" b="0" dirty="0">
                          <a:solidFill>
                            <a:schemeClr val="bg1">
                              <a:lumMod val="50000"/>
                            </a:schemeClr>
                          </a:solidFill>
                        </a:rPr>
                        <a:t>Air quality</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18.60%
24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79.07%
102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2.33%
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1.84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r h="367998">
                <a:tc>
                  <a:txBody>
                    <a:bodyPr/>
                    <a:lstStyle/>
                    <a:p>
                      <a:pPr algn="l"/>
                      <a:r>
                        <a:rPr lang="en-US" sz="1200" b="0" dirty="0">
                          <a:solidFill>
                            <a:schemeClr val="bg1">
                              <a:lumMod val="50000"/>
                            </a:schemeClr>
                          </a:solidFill>
                        </a:rPr>
                        <a:t>Other noises (please describe)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20.75%
22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64.15%
68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15.09%
16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Q17: Traffic and TransportThe Neighbourhood Plan is not able to include policies directly relating to highway management and maintenance but can affect pedestrian safety in the village and other user issues.Do any of the following traffic-related matters need addressing?</a:t>
            </a:r>
            <a:endParaRPr dirty="0"/>
          </a:p>
        </p:txBody>
      </p:sp>
      <p:sp>
        <p:nvSpPr>
          <p:cNvPr id="3" name="Title"/>
          <p:cNvSpPr>
            <a:spLocks noGrp="1"/>
          </p:cNvSpPr>
          <p:nvPr>
            <p:ph type="body" sz="quarter" idx="14"/>
          </p:nvPr>
        </p:nvSpPr>
        <p:spPr/>
        <p:txBody>
          <a:bodyPr/>
          <a:lstStyle/>
          <a:p>
            <a:r>
              <a:rPr lang="en-GB" dirty="0"/>
              <a:t>Answered: 133   Skipped: 9</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Q17: Traffic and TransportThe Neighbourhood Plan is not able to include policies directly relating to highway management and maintenance but can affect pedestrian safety in the village and other user issues.Do any of the following traffic-related matters need addressing?</a:t>
            </a:r>
            <a:endParaRPr dirty="0"/>
          </a:p>
        </p:txBody>
      </p:sp>
      <p:sp>
        <p:nvSpPr>
          <p:cNvPr id="3" name="Title"/>
          <p:cNvSpPr>
            <a:spLocks noGrp="1"/>
          </p:cNvSpPr>
          <p:nvPr>
            <p:ph type="body" sz="quarter" idx="14"/>
          </p:nvPr>
        </p:nvSpPr>
        <p:spPr/>
        <p:txBody>
          <a:bodyPr/>
          <a:lstStyle/>
          <a:p>
            <a:r>
              <a:rPr lang="en-GB" dirty="0"/>
              <a:t>Answered: 133   Skipped: 9</a:t>
            </a:r>
            <a:endParaRPr dirty="0"/>
          </a:p>
        </p:txBody>
      </p:sp>
      <p:graphicFrame>
        <p:nvGraphicFramePr>
          <p:cNvPr id="4" name="Table Placeholder"/>
          <p:cNvGraphicFramePr>
            <a:graphicFrameLocks/>
          </p:cNvGraphicFramePr>
          <p:nvPr/>
        </p:nvGraphicFramePr>
        <p:xfrm>
          <a:off x="961534" y="1390848"/>
          <a:ext cx="6999996" cy="6736080"/>
        </p:xfrm>
        <a:graphic>
          <a:graphicData uri="http://schemas.openxmlformats.org/drawingml/2006/table">
            <a:tbl>
              <a:tblPr>
                <a:tableStyleId>{D7AC3CCA-C797-4891-BE02-D94E43425B78}</a:tableStyleId>
              </a:tblPr>
              <a:tblGrid>
                <a:gridCol w="1166666">
                  <a:extLst>
                    <a:ext uri="{9D8B030D-6E8A-4147-A177-3AD203B41FA5}">
                      <a16:colId xmlns:a16="http://schemas.microsoft.com/office/drawing/2014/main" val="20000"/>
                    </a:ext>
                  </a:extLst>
                </a:gridCol>
                <a:gridCol w="1166666">
                  <a:extLst>
                    <a:ext uri="{9D8B030D-6E8A-4147-A177-3AD203B41FA5}">
                      <a16:colId xmlns:a16="http://schemas.microsoft.com/office/drawing/2014/main" val="20001"/>
                    </a:ext>
                  </a:extLst>
                </a:gridCol>
                <a:gridCol w="1166666">
                  <a:extLst>
                    <a:ext uri="{9D8B030D-6E8A-4147-A177-3AD203B41FA5}">
                      <a16:colId xmlns:a16="http://schemas.microsoft.com/office/drawing/2014/main" val="20002"/>
                    </a:ext>
                  </a:extLst>
                </a:gridCol>
                <a:gridCol w="1166666">
                  <a:extLst>
                    <a:ext uri="{9D8B030D-6E8A-4147-A177-3AD203B41FA5}">
                      <a16:colId xmlns:a16="http://schemas.microsoft.com/office/drawing/2014/main" val="20003"/>
                    </a:ext>
                  </a:extLst>
                </a:gridCol>
                <a:gridCol w="1166666">
                  <a:extLst>
                    <a:ext uri="{9D8B030D-6E8A-4147-A177-3AD203B41FA5}">
                      <a16:colId xmlns:a16="http://schemas.microsoft.com/office/drawing/2014/main" val="20004"/>
                    </a:ext>
                  </a:extLst>
                </a:gridCol>
                <a:gridCol w="1166666">
                  <a:extLst>
                    <a:ext uri="{9D8B030D-6E8A-4147-A177-3AD203B41FA5}">
                      <a16:colId xmlns:a16="http://schemas.microsoft.com/office/drawing/2014/main" val="20005"/>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YES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NO</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UNSURE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Road maintenance</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87.79%
115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6.11%
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6.11%
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1.18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Footways in the village alongside the main road</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79.39%
104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18.32%
24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2.29%
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Measures to improve pedestrian safety</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81.25%
104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12.50%
16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6.25%
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Vehicle speeds through the village on the A371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77.10%
101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18.32%
24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4.58%
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367998">
                <a:tc>
                  <a:txBody>
                    <a:bodyPr/>
                    <a:lstStyle/>
                    <a:p>
                      <a:pPr algn="l"/>
                      <a:r>
                        <a:rPr lang="en-US" sz="1200" b="0" dirty="0">
                          <a:solidFill>
                            <a:schemeClr val="bg1">
                              <a:lumMod val="50000"/>
                            </a:schemeClr>
                          </a:solidFill>
                        </a:rPr>
                        <a:t>HGV traffic</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77.27%
102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13.64%
18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9.09%
12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r h="367998">
                <a:tc>
                  <a:txBody>
                    <a:bodyPr/>
                    <a:lstStyle/>
                    <a:p>
                      <a:pPr algn="l"/>
                      <a:r>
                        <a:rPr lang="en-US" sz="1200" b="0" dirty="0">
                          <a:solidFill>
                            <a:schemeClr val="bg1">
                              <a:lumMod val="50000"/>
                            </a:schemeClr>
                          </a:solidFill>
                        </a:rPr>
                        <a:t>Public parking in the village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70.54%
91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19.38%
25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10.08%
13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6"/>
                  </a:ext>
                </a:extLst>
              </a:tr>
              <a:tr h="367998">
                <a:tc>
                  <a:txBody>
                    <a:bodyPr/>
                    <a:lstStyle/>
                    <a:p>
                      <a:pPr algn="l"/>
                      <a:r>
                        <a:rPr lang="en-US" sz="1200" b="0" dirty="0">
                          <a:solidFill>
                            <a:schemeClr val="bg1">
                              <a:lumMod val="50000"/>
                            </a:schemeClr>
                          </a:solidFill>
                        </a:rPr>
                        <a:t>Cycleways and routes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52.38%
66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33.33%
42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14.29%
18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1.62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7"/>
                  </a:ext>
                </a:extLst>
              </a:tr>
              <a:tr h="367998">
                <a:tc>
                  <a:txBody>
                    <a:bodyPr/>
                    <a:lstStyle/>
                    <a:p>
                      <a:pPr algn="l"/>
                      <a:r>
                        <a:rPr lang="en-US" sz="1200" b="0" dirty="0">
                          <a:solidFill>
                            <a:schemeClr val="bg1">
                              <a:lumMod val="50000"/>
                            </a:schemeClr>
                          </a:solidFill>
                        </a:rPr>
                        <a:t>Vehicle speeds in the village other than on the A371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48.84%
63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39.53%
51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11.63%
15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1.63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8"/>
                  </a:ext>
                </a:extLst>
              </a:tr>
              <a:tr h="367998">
                <a:tc>
                  <a:txBody>
                    <a:bodyPr/>
                    <a:lstStyle/>
                    <a:p>
                      <a:pPr algn="l"/>
                      <a:r>
                        <a:rPr lang="en-US" sz="1200" b="0" dirty="0">
                          <a:solidFill>
                            <a:schemeClr val="bg1">
                              <a:lumMod val="50000"/>
                            </a:schemeClr>
                          </a:solidFill>
                        </a:rPr>
                        <a:t>Other traffic issues, please explain below</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31.87%
29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41.76%
38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26.37%
24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9"/>
                  </a:ext>
                </a:extLst>
              </a:tr>
              <a:tr h="367998">
                <a:tc>
                  <a:txBody>
                    <a:bodyPr/>
                    <a:lstStyle/>
                    <a:p>
                      <a:pPr algn="l"/>
                      <a:r>
                        <a:rPr lang="en-US" sz="1200" b="0" dirty="0">
                          <a:solidFill>
                            <a:schemeClr val="bg1">
                              <a:lumMod val="50000"/>
                            </a:schemeClr>
                          </a:solidFill>
                        </a:rPr>
                        <a:t>Other footways in the village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16.39%
20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63.11%
77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20.49%
25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2.04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Q18: Please rank the following list in order of importance (with 1 being highest).(Either click and drag or use arrows to move rows)</a:t>
            </a:r>
            <a:endParaRPr dirty="0"/>
          </a:p>
        </p:txBody>
      </p:sp>
      <p:sp>
        <p:nvSpPr>
          <p:cNvPr id="3" name="Title"/>
          <p:cNvSpPr>
            <a:spLocks noGrp="1"/>
          </p:cNvSpPr>
          <p:nvPr>
            <p:ph type="body" sz="quarter" idx="14"/>
          </p:nvPr>
        </p:nvSpPr>
        <p:spPr/>
        <p:txBody>
          <a:bodyPr/>
          <a:lstStyle/>
          <a:p>
            <a:r>
              <a:rPr lang="en-GB" dirty="0"/>
              <a:t>Answered: 131   Skipped: 11</a:t>
            </a:r>
            <a:endParaRPr dirty="0"/>
          </a:p>
        </p:txBody>
      </p:sp>
      <p:pic>
        <p:nvPicPr>
          <p:cNvPr id="6" name="Picture 1"/>
          <p:cNvPicPr>
            <a:picLocks noChangeAspect="1"/>
          </p:cNvPicPr>
          <p:nvPr/>
        </p:nvPicPr>
        <p:blipFill>
          <a:blip r:embed="rId2"/>
          <a:stretch>
            <a:fillRect/>
          </a:stretch>
        </p:blipFill>
        <p:spPr>
          <a:xfrm>
            <a:off x="550100" y="1000000"/>
            <a:ext cx="7543800" cy="364350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Q18: Please rank the following list in order of importance (with 1 being highest).(Either click and drag or use arrows to move rows)</a:t>
            </a:r>
            <a:endParaRPr dirty="0"/>
          </a:p>
        </p:txBody>
      </p:sp>
      <p:sp>
        <p:nvSpPr>
          <p:cNvPr id="3" name="Title"/>
          <p:cNvSpPr>
            <a:spLocks noGrp="1"/>
          </p:cNvSpPr>
          <p:nvPr>
            <p:ph type="body" sz="quarter" idx="14"/>
          </p:nvPr>
        </p:nvSpPr>
        <p:spPr/>
        <p:txBody>
          <a:bodyPr/>
          <a:lstStyle/>
          <a:p>
            <a:r>
              <a:rPr lang="en-GB" dirty="0"/>
              <a:t>Answered: 131   Skipped: 11</a:t>
            </a:r>
            <a:endParaRPr dirty="0"/>
          </a:p>
        </p:txBody>
      </p:sp>
      <p:pic>
        <p:nvPicPr>
          <p:cNvPr id="6" name="Picture 1"/>
          <p:cNvPicPr>
            <a:picLocks noChangeAspect="1"/>
          </p:cNvPicPr>
          <p:nvPr/>
        </p:nvPicPr>
        <p:blipFill>
          <a:blip r:embed="rId2"/>
          <a:stretch>
            <a:fillRect/>
          </a:stretch>
        </p:blipFill>
        <p:spPr>
          <a:xfrm>
            <a:off x="2411000" y="1000000"/>
            <a:ext cx="3822000" cy="3643500"/>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Q19: Is the No. 126 bus service crucial to the life and well-being of Westbury Sub Mendip?</a:t>
            </a:r>
            <a:endParaRPr dirty="0"/>
          </a:p>
        </p:txBody>
      </p:sp>
      <p:sp>
        <p:nvSpPr>
          <p:cNvPr id="3" name="Title"/>
          <p:cNvSpPr>
            <a:spLocks noGrp="1"/>
          </p:cNvSpPr>
          <p:nvPr>
            <p:ph type="body" sz="quarter" idx="14"/>
          </p:nvPr>
        </p:nvSpPr>
        <p:spPr/>
        <p:txBody>
          <a:bodyPr/>
          <a:lstStyle/>
          <a:p>
            <a:r>
              <a:rPr lang="en-GB" dirty="0"/>
              <a:t>Answered: 131   Skipped: 11</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 For each of the following, please tick the box which you think best describes the current provision in the Parish:</a:t>
            </a:r>
            <a:endParaRPr dirty="0"/>
          </a:p>
        </p:txBody>
      </p:sp>
      <p:sp>
        <p:nvSpPr>
          <p:cNvPr id="3" name="Title"/>
          <p:cNvSpPr>
            <a:spLocks noGrp="1"/>
          </p:cNvSpPr>
          <p:nvPr>
            <p:ph type="body" sz="quarter" idx="14"/>
          </p:nvPr>
        </p:nvSpPr>
        <p:spPr/>
        <p:txBody>
          <a:bodyPr/>
          <a:lstStyle/>
          <a:p>
            <a:r>
              <a:rPr lang="en-GB" dirty="0"/>
              <a:t>Answered: 139   Skipped: 3</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Q19: Is the No. 126 bus service crucial to the life and well-being of Westbury Sub Mendip?</a:t>
            </a:r>
            <a:endParaRPr dirty="0"/>
          </a:p>
        </p:txBody>
      </p:sp>
      <p:sp>
        <p:nvSpPr>
          <p:cNvPr id="3" name="Title"/>
          <p:cNvSpPr>
            <a:spLocks noGrp="1"/>
          </p:cNvSpPr>
          <p:nvPr>
            <p:ph type="body" sz="quarter" idx="14"/>
          </p:nvPr>
        </p:nvSpPr>
        <p:spPr/>
        <p:txBody>
          <a:bodyPr/>
          <a:lstStyle/>
          <a:p>
            <a:r>
              <a:rPr lang="en-GB" dirty="0"/>
              <a:t>Answered: 131   Skipped: 11</a:t>
            </a:r>
            <a:endParaRPr dirty="0"/>
          </a:p>
        </p:txBody>
      </p:sp>
      <p:graphicFrame>
        <p:nvGraphicFramePr>
          <p:cNvPr id="4" name="Table Placeholder"/>
          <p:cNvGraphicFramePr>
            <a:graphicFrameLocks/>
          </p:cNvGraphicFramePr>
          <p:nvPr/>
        </p:nvGraphicFramePr>
        <p:xfrm>
          <a:off x="961534" y="1390848"/>
          <a:ext cx="6999999" cy="1713594"/>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Yes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90.84%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119</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No</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2.29%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Unsure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6.87%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131</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Q20: How often do you use the buses to Wells / Cheddar / Westbury Sub Mendip?</a:t>
            </a:r>
            <a:endParaRPr dirty="0"/>
          </a:p>
        </p:txBody>
      </p:sp>
      <p:sp>
        <p:nvSpPr>
          <p:cNvPr id="3" name="Title"/>
          <p:cNvSpPr>
            <a:spLocks noGrp="1"/>
          </p:cNvSpPr>
          <p:nvPr>
            <p:ph type="body" sz="quarter" idx="14"/>
          </p:nvPr>
        </p:nvSpPr>
        <p:spPr/>
        <p:txBody>
          <a:bodyPr/>
          <a:lstStyle/>
          <a:p>
            <a:r>
              <a:rPr lang="en-GB" dirty="0"/>
              <a:t>Answered: 133   Skipped: 9</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Q20: How often do you use the buses to Wells / Cheddar / Westbury Sub Mendip?</a:t>
            </a:r>
            <a:endParaRPr dirty="0"/>
          </a:p>
        </p:txBody>
      </p:sp>
      <p:sp>
        <p:nvSpPr>
          <p:cNvPr id="3" name="Title"/>
          <p:cNvSpPr>
            <a:spLocks noGrp="1"/>
          </p:cNvSpPr>
          <p:nvPr>
            <p:ph type="body" sz="quarter" idx="14"/>
          </p:nvPr>
        </p:nvSpPr>
        <p:spPr/>
        <p:txBody>
          <a:bodyPr/>
          <a:lstStyle/>
          <a:p>
            <a:r>
              <a:rPr lang="en-GB" dirty="0"/>
              <a:t>Answered: 133   Skipped: 9</a:t>
            </a:r>
            <a:endParaRPr dirty="0"/>
          </a:p>
        </p:txBody>
      </p:sp>
      <p:graphicFrame>
        <p:nvGraphicFramePr>
          <p:cNvPr id="4" name="Table Placeholder"/>
          <p:cNvGraphicFramePr>
            <a:graphicFrameLocks/>
          </p:cNvGraphicFramePr>
          <p:nvPr/>
        </p:nvGraphicFramePr>
        <p:xfrm>
          <a:off x="961534" y="1390848"/>
          <a:ext cx="6999999" cy="2449590"/>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Daily</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Weekly</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3.76%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Monthly</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5.26%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Occasionally</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56.39%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367998">
                <a:tc>
                  <a:txBody>
                    <a:bodyPr/>
                    <a:lstStyle/>
                    <a:p>
                      <a:pPr algn="l"/>
                      <a:r>
                        <a:rPr lang="en-US" sz="1200" b="0" dirty="0">
                          <a:solidFill>
                            <a:schemeClr val="bg1">
                              <a:lumMod val="50000"/>
                            </a:schemeClr>
                          </a:solidFill>
                        </a:rPr>
                        <a:t>Never</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34.59%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135</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Q21: Would your use of the bus service change if there was a more frequent or convenient service?</a:t>
            </a:r>
            <a:endParaRPr dirty="0"/>
          </a:p>
        </p:txBody>
      </p:sp>
      <p:sp>
        <p:nvSpPr>
          <p:cNvPr id="3" name="Title"/>
          <p:cNvSpPr>
            <a:spLocks noGrp="1"/>
          </p:cNvSpPr>
          <p:nvPr>
            <p:ph type="body" sz="quarter" idx="14"/>
          </p:nvPr>
        </p:nvSpPr>
        <p:spPr/>
        <p:txBody>
          <a:bodyPr/>
          <a:lstStyle/>
          <a:p>
            <a:r>
              <a:rPr lang="en-GB" dirty="0"/>
              <a:t>Answered: 133   Skipped: 9</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Q21: Would your use of the bus service change if there was a more frequent or convenient service?</a:t>
            </a:r>
            <a:endParaRPr dirty="0"/>
          </a:p>
        </p:txBody>
      </p:sp>
      <p:sp>
        <p:nvSpPr>
          <p:cNvPr id="3" name="Title"/>
          <p:cNvSpPr>
            <a:spLocks noGrp="1"/>
          </p:cNvSpPr>
          <p:nvPr>
            <p:ph type="body" sz="quarter" idx="14"/>
          </p:nvPr>
        </p:nvSpPr>
        <p:spPr/>
        <p:txBody>
          <a:bodyPr/>
          <a:lstStyle/>
          <a:p>
            <a:r>
              <a:rPr lang="en-GB" dirty="0"/>
              <a:t>Answered: 133   Skipped: 9</a:t>
            </a:r>
            <a:endParaRPr dirty="0"/>
          </a:p>
        </p:txBody>
      </p:sp>
      <p:graphicFrame>
        <p:nvGraphicFramePr>
          <p:cNvPr id="4" name="Table Placeholder"/>
          <p:cNvGraphicFramePr>
            <a:graphicFrameLocks/>
          </p:cNvGraphicFramePr>
          <p:nvPr/>
        </p:nvGraphicFramePr>
        <p:xfrm>
          <a:off x="961534" y="1390848"/>
          <a:ext cx="6999999" cy="1713594"/>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Yes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45.11%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No</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14.29%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Maybe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40.60%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133</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Q24: Local Economy and TourismHow should we help provide for local jobs and support the local economy?</a:t>
            </a:r>
            <a:endParaRPr dirty="0"/>
          </a:p>
        </p:txBody>
      </p:sp>
      <p:sp>
        <p:nvSpPr>
          <p:cNvPr id="3" name="Title"/>
          <p:cNvSpPr>
            <a:spLocks noGrp="1"/>
          </p:cNvSpPr>
          <p:nvPr>
            <p:ph type="body" sz="quarter" idx="14"/>
          </p:nvPr>
        </p:nvSpPr>
        <p:spPr/>
        <p:txBody>
          <a:bodyPr/>
          <a:lstStyle/>
          <a:p>
            <a:r>
              <a:rPr lang="en-GB" dirty="0"/>
              <a:t>Answered: 131   Skipped: 11</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Q24: Local Economy and TourismHow should we help provide for local jobs and support the local economy?</a:t>
            </a:r>
            <a:endParaRPr dirty="0"/>
          </a:p>
        </p:txBody>
      </p:sp>
      <p:sp>
        <p:nvSpPr>
          <p:cNvPr id="3" name="Title"/>
          <p:cNvSpPr>
            <a:spLocks noGrp="1"/>
          </p:cNvSpPr>
          <p:nvPr>
            <p:ph type="body" sz="quarter" idx="14"/>
          </p:nvPr>
        </p:nvSpPr>
        <p:spPr/>
        <p:txBody>
          <a:bodyPr/>
          <a:lstStyle/>
          <a:p>
            <a:r>
              <a:rPr lang="en-GB" dirty="0"/>
              <a:t>Answered: 131   Skipped: 11</a:t>
            </a:r>
            <a:endParaRPr dirty="0"/>
          </a:p>
        </p:txBody>
      </p:sp>
      <p:graphicFrame>
        <p:nvGraphicFramePr>
          <p:cNvPr id="4" name="Table Placeholder"/>
          <p:cNvGraphicFramePr>
            <a:graphicFrameLocks/>
          </p:cNvGraphicFramePr>
          <p:nvPr/>
        </p:nvGraphicFramePr>
        <p:xfrm>
          <a:off x="961534" y="1390848"/>
          <a:ext cx="6999996" cy="4358640"/>
        </p:xfrm>
        <a:graphic>
          <a:graphicData uri="http://schemas.openxmlformats.org/drawingml/2006/table">
            <a:tbl>
              <a:tblPr>
                <a:tableStyleId>{D7AC3CCA-C797-4891-BE02-D94E43425B78}</a:tableStyleId>
              </a:tblPr>
              <a:tblGrid>
                <a:gridCol w="1166666">
                  <a:extLst>
                    <a:ext uri="{9D8B030D-6E8A-4147-A177-3AD203B41FA5}">
                      <a16:colId xmlns:a16="http://schemas.microsoft.com/office/drawing/2014/main" val="20000"/>
                    </a:ext>
                  </a:extLst>
                </a:gridCol>
                <a:gridCol w="1166666">
                  <a:extLst>
                    <a:ext uri="{9D8B030D-6E8A-4147-A177-3AD203B41FA5}">
                      <a16:colId xmlns:a16="http://schemas.microsoft.com/office/drawing/2014/main" val="20001"/>
                    </a:ext>
                  </a:extLst>
                </a:gridCol>
                <a:gridCol w="1166666">
                  <a:extLst>
                    <a:ext uri="{9D8B030D-6E8A-4147-A177-3AD203B41FA5}">
                      <a16:colId xmlns:a16="http://schemas.microsoft.com/office/drawing/2014/main" val="20002"/>
                    </a:ext>
                  </a:extLst>
                </a:gridCol>
                <a:gridCol w="1166666">
                  <a:extLst>
                    <a:ext uri="{9D8B030D-6E8A-4147-A177-3AD203B41FA5}">
                      <a16:colId xmlns:a16="http://schemas.microsoft.com/office/drawing/2014/main" val="20003"/>
                    </a:ext>
                  </a:extLst>
                </a:gridCol>
                <a:gridCol w="1166666">
                  <a:extLst>
                    <a:ext uri="{9D8B030D-6E8A-4147-A177-3AD203B41FA5}">
                      <a16:colId xmlns:a16="http://schemas.microsoft.com/office/drawing/2014/main" val="20004"/>
                    </a:ext>
                  </a:extLst>
                </a:gridCol>
                <a:gridCol w="1166666">
                  <a:extLst>
                    <a:ext uri="{9D8B030D-6E8A-4147-A177-3AD203B41FA5}">
                      <a16:colId xmlns:a16="http://schemas.microsoft.com/office/drawing/2014/main" val="20005"/>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YES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NO</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UNSURE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Provide spaces for start-up businesses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74.60%
94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6.35%
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19.05%
24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126</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Support the conversion of rural buildings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66.93%
85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7.87%
10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25.20%
32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Support the extension of existing businesses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67.46%
85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6.35%
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26.19%
33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Protect	existing employment sites from changes of use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60.16%
77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10.94%
14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28.91%
37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1.69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367998">
                <a:tc>
                  <a:txBody>
                    <a:bodyPr/>
                    <a:lstStyle/>
                    <a:p>
                      <a:pPr algn="l"/>
                      <a:r>
                        <a:rPr lang="en-US" sz="1200" b="0" dirty="0">
                          <a:solidFill>
                            <a:schemeClr val="bg1">
                              <a:lumMod val="50000"/>
                            </a:schemeClr>
                          </a:solidFill>
                        </a:rPr>
                        <a:t>Encourage home-working</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52.76%
67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17.32%
22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29.92%
38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1.77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r h="367998">
                <a:tc>
                  <a:txBody>
                    <a:bodyPr/>
                    <a:lstStyle/>
                    <a:p>
                      <a:pPr algn="l"/>
                      <a:r>
                        <a:rPr lang="en-US" sz="1200" b="0" dirty="0">
                          <a:solidFill>
                            <a:schemeClr val="bg1">
                              <a:lumMod val="50000"/>
                            </a:schemeClr>
                          </a:solidFill>
                        </a:rPr>
                        <a:t>Other, please detail</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15.38%
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28.21%
11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56.41%
22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2.41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Q25: Should we ensure there is local provision and services for visitors and tourists by:</a:t>
            </a:r>
            <a:endParaRPr dirty="0"/>
          </a:p>
        </p:txBody>
      </p:sp>
      <p:sp>
        <p:nvSpPr>
          <p:cNvPr id="3" name="Title"/>
          <p:cNvSpPr>
            <a:spLocks noGrp="1"/>
          </p:cNvSpPr>
          <p:nvPr>
            <p:ph type="body" sz="quarter" idx="14"/>
          </p:nvPr>
        </p:nvSpPr>
        <p:spPr/>
        <p:txBody>
          <a:bodyPr/>
          <a:lstStyle/>
          <a:p>
            <a:r>
              <a:rPr lang="en-GB" dirty="0"/>
              <a:t>Answered: 134   Skipped: 8</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Q25: Should we ensure there is local provision and services for visitors and tourists by:</a:t>
            </a:r>
            <a:endParaRPr dirty="0"/>
          </a:p>
        </p:txBody>
      </p:sp>
      <p:sp>
        <p:nvSpPr>
          <p:cNvPr id="3" name="Title"/>
          <p:cNvSpPr>
            <a:spLocks noGrp="1"/>
          </p:cNvSpPr>
          <p:nvPr>
            <p:ph type="body" sz="quarter" idx="14"/>
          </p:nvPr>
        </p:nvSpPr>
        <p:spPr/>
        <p:txBody>
          <a:bodyPr/>
          <a:lstStyle/>
          <a:p>
            <a:r>
              <a:rPr lang="en-GB" dirty="0"/>
              <a:t>Answered: 134   Skipped: 8</a:t>
            </a:r>
            <a:endParaRPr dirty="0"/>
          </a:p>
        </p:txBody>
      </p:sp>
      <p:graphicFrame>
        <p:nvGraphicFramePr>
          <p:cNvPr id="4" name="Table Placeholder"/>
          <p:cNvGraphicFramePr>
            <a:graphicFrameLocks/>
          </p:cNvGraphicFramePr>
          <p:nvPr/>
        </p:nvGraphicFramePr>
        <p:xfrm>
          <a:off x="961534" y="1390848"/>
          <a:ext cx="6999996" cy="3444240"/>
        </p:xfrm>
        <a:graphic>
          <a:graphicData uri="http://schemas.openxmlformats.org/drawingml/2006/table">
            <a:tbl>
              <a:tblPr>
                <a:tableStyleId>{D7AC3CCA-C797-4891-BE02-D94E43425B78}</a:tableStyleId>
              </a:tblPr>
              <a:tblGrid>
                <a:gridCol w="1166666">
                  <a:extLst>
                    <a:ext uri="{9D8B030D-6E8A-4147-A177-3AD203B41FA5}">
                      <a16:colId xmlns:a16="http://schemas.microsoft.com/office/drawing/2014/main" val="20000"/>
                    </a:ext>
                  </a:extLst>
                </a:gridCol>
                <a:gridCol w="1166666">
                  <a:extLst>
                    <a:ext uri="{9D8B030D-6E8A-4147-A177-3AD203B41FA5}">
                      <a16:colId xmlns:a16="http://schemas.microsoft.com/office/drawing/2014/main" val="20001"/>
                    </a:ext>
                  </a:extLst>
                </a:gridCol>
                <a:gridCol w="1166666">
                  <a:extLst>
                    <a:ext uri="{9D8B030D-6E8A-4147-A177-3AD203B41FA5}">
                      <a16:colId xmlns:a16="http://schemas.microsoft.com/office/drawing/2014/main" val="20002"/>
                    </a:ext>
                  </a:extLst>
                </a:gridCol>
                <a:gridCol w="1166666">
                  <a:extLst>
                    <a:ext uri="{9D8B030D-6E8A-4147-A177-3AD203B41FA5}">
                      <a16:colId xmlns:a16="http://schemas.microsoft.com/office/drawing/2014/main" val="20003"/>
                    </a:ext>
                  </a:extLst>
                </a:gridCol>
                <a:gridCol w="1166666">
                  <a:extLst>
                    <a:ext uri="{9D8B030D-6E8A-4147-A177-3AD203B41FA5}">
                      <a16:colId xmlns:a16="http://schemas.microsoft.com/office/drawing/2014/main" val="20004"/>
                    </a:ext>
                  </a:extLst>
                </a:gridCol>
                <a:gridCol w="1166666">
                  <a:extLst>
                    <a:ext uri="{9D8B030D-6E8A-4147-A177-3AD203B41FA5}">
                      <a16:colId xmlns:a16="http://schemas.microsoft.com/office/drawing/2014/main" val="20005"/>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YES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NO</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UNSURE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Safeguarding the Shop and Pub</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93.98%
125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0.75%
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5.26%
7</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1.11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Safeguarding existing tourism businesses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80.16%
101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5.56%
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14.29%
18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Supporting new tourism businesses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65.62%
84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8.59%
11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25.78%
33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1.60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Providing better visitor information and signage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60.16%
77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14.06%
18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25.78%
33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1.66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Q26: How important are the following in the life of the community:</a:t>
            </a:r>
            <a:endParaRPr dirty="0"/>
          </a:p>
        </p:txBody>
      </p:sp>
      <p:sp>
        <p:nvSpPr>
          <p:cNvPr id="3" name="Title"/>
          <p:cNvSpPr>
            <a:spLocks noGrp="1"/>
          </p:cNvSpPr>
          <p:nvPr>
            <p:ph type="body" sz="quarter" idx="14"/>
          </p:nvPr>
        </p:nvSpPr>
        <p:spPr/>
        <p:txBody>
          <a:bodyPr/>
          <a:lstStyle/>
          <a:p>
            <a:r>
              <a:rPr lang="en-GB" dirty="0"/>
              <a:t>Answered: 134   Skipped: 8</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Q1: For each of the following, please tick the box which you think best describes the current provision in the Parish:</a:t>
            </a:r>
            <a:endParaRPr dirty="0"/>
          </a:p>
        </p:txBody>
      </p:sp>
      <p:sp>
        <p:nvSpPr>
          <p:cNvPr id="3" name="Title"/>
          <p:cNvSpPr>
            <a:spLocks noGrp="1"/>
          </p:cNvSpPr>
          <p:nvPr>
            <p:ph type="body" sz="quarter" idx="14"/>
          </p:nvPr>
        </p:nvSpPr>
        <p:spPr/>
        <p:txBody>
          <a:bodyPr/>
          <a:lstStyle/>
          <a:p>
            <a:r>
              <a:rPr lang="en-GB" dirty="0"/>
              <a:t>Answered: 139   Skipped: 3</a:t>
            </a:r>
            <a:endParaRPr dirty="0"/>
          </a:p>
        </p:txBody>
      </p:sp>
      <p:graphicFrame>
        <p:nvGraphicFramePr>
          <p:cNvPr id="4" name="Table Placeholder"/>
          <p:cNvGraphicFramePr>
            <a:graphicFrameLocks/>
          </p:cNvGraphicFramePr>
          <p:nvPr>
            <p:extLst>
              <p:ext uri="{D42A27DB-BD31-4B8C-83A1-F6EECF244321}">
                <p14:modId xmlns:p14="http://schemas.microsoft.com/office/powerpoint/2010/main" val="1118179117"/>
              </p:ext>
            </p:extLst>
          </p:nvPr>
        </p:nvGraphicFramePr>
        <p:xfrm>
          <a:off x="961534" y="1390848"/>
          <a:ext cx="7000000" cy="2804160"/>
        </p:xfrm>
        <a:graphic>
          <a:graphicData uri="http://schemas.openxmlformats.org/drawingml/2006/table">
            <a:tbl>
              <a:tblPr>
                <a:tableStyleId>{D7AC3CCA-C797-4891-BE02-D94E43425B78}</a:tableStyleId>
              </a:tblPr>
              <a:tblGrid>
                <a:gridCol w="1440143">
                  <a:extLst>
                    <a:ext uri="{9D8B030D-6E8A-4147-A177-3AD203B41FA5}">
                      <a16:colId xmlns:a16="http://schemas.microsoft.com/office/drawing/2014/main" val="20000"/>
                    </a:ext>
                  </a:extLst>
                </a:gridCol>
                <a:gridCol w="1013552">
                  <a:extLst>
                    <a:ext uri="{9D8B030D-6E8A-4147-A177-3AD203B41FA5}">
                      <a16:colId xmlns:a16="http://schemas.microsoft.com/office/drawing/2014/main" val="20001"/>
                    </a:ext>
                  </a:extLst>
                </a:gridCol>
                <a:gridCol w="644487">
                  <a:extLst>
                    <a:ext uri="{9D8B030D-6E8A-4147-A177-3AD203B41FA5}">
                      <a16:colId xmlns:a16="http://schemas.microsoft.com/office/drawing/2014/main" val="20002"/>
                    </a:ext>
                  </a:extLst>
                </a:gridCol>
                <a:gridCol w="716096">
                  <a:extLst>
                    <a:ext uri="{9D8B030D-6E8A-4147-A177-3AD203B41FA5}">
                      <a16:colId xmlns:a16="http://schemas.microsoft.com/office/drawing/2014/main" val="20003"/>
                    </a:ext>
                  </a:extLst>
                </a:gridCol>
                <a:gridCol w="699571">
                  <a:extLst>
                    <a:ext uri="{9D8B030D-6E8A-4147-A177-3AD203B41FA5}">
                      <a16:colId xmlns:a16="http://schemas.microsoft.com/office/drawing/2014/main" val="20004"/>
                    </a:ext>
                  </a:extLst>
                </a:gridCol>
                <a:gridCol w="736151">
                  <a:extLst>
                    <a:ext uri="{9D8B030D-6E8A-4147-A177-3AD203B41FA5}">
                      <a16:colId xmlns:a16="http://schemas.microsoft.com/office/drawing/2014/main" val="20005"/>
                    </a:ext>
                  </a:extLst>
                </a:gridCol>
                <a:gridCol w="701550">
                  <a:extLst>
                    <a:ext uri="{9D8B030D-6E8A-4147-A177-3AD203B41FA5}">
                      <a16:colId xmlns:a16="http://schemas.microsoft.com/office/drawing/2014/main" val="20006"/>
                    </a:ext>
                  </a:extLst>
                </a:gridCol>
                <a:gridCol w="1048450">
                  <a:extLst>
                    <a:ext uri="{9D8B030D-6E8A-4147-A177-3AD203B41FA5}">
                      <a16:colId xmlns:a16="http://schemas.microsoft.com/office/drawing/2014/main" val="20007"/>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EXCELLENT</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GOOD</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FAIR</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POOR</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VERY POOR</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Community events and activities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29.50%
41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53.96%
75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15.83%
22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0.72%
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139</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1.88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Leisure spaces and opportunities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2.92%
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48.91%
67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37.96%
52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10.22%
14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2.55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Facilities and services provision</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2.19%
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38.69%
53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47.45%
65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10.95%
15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0.73%
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2.69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Housing range and choice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3.65%
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24.09%
33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49.64%
68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20.44%
28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2.19%
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2.93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367998">
                <a:tc>
                  <a:txBody>
                    <a:bodyPr/>
                    <a:lstStyle/>
                    <a:p>
                      <a:pPr algn="l"/>
                      <a:r>
                        <a:rPr lang="en-US" sz="1200" b="0" dirty="0">
                          <a:solidFill>
                            <a:schemeClr val="bg1">
                              <a:lumMod val="50000"/>
                            </a:schemeClr>
                          </a:solidFill>
                        </a:rPr>
                        <a:t>Local job opportunities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1.47%
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8.09%
11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40.44%
55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41.18%
56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8.82%
12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3.48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Q26: How important are the following in the life of the community:</a:t>
            </a:r>
            <a:endParaRPr dirty="0"/>
          </a:p>
        </p:txBody>
      </p:sp>
      <p:sp>
        <p:nvSpPr>
          <p:cNvPr id="3" name="Title"/>
          <p:cNvSpPr>
            <a:spLocks noGrp="1"/>
          </p:cNvSpPr>
          <p:nvPr>
            <p:ph type="body" sz="quarter" idx="14"/>
          </p:nvPr>
        </p:nvSpPr>
        <p:spPr/>
        <p:txBody>
          <a:bodyPr/>
          <a:lstStyle/>
          <a:p>
            <a:r>
              <a:rPr lang="en-GB" dirty="0"/>
              <a:t>Answered: 134   Skipped: 8</a:t>
            </a:r>
            <a:endParaRPr dirty="0"/>
          </a:p>
        </p:txBody>
      </p:sp>
      <p:graphicFrame>
        <p:nvGraphicFramePr>
          <p:cNvPr id="4" name="Table Placeholder"/>
          <p:cNvGraphicFramePr>
            <a:graphicFrameLocks/>
          </p:cNvGraphicFramePr>
          <p:nvPr/>
        </p:nvGraphicFramePr>
        <p:xfrm>
          <a:off x="961534" y="1390848"/>
          <a:ext cx="7000000" cy="4846320"/>
        </p:xfrm>
        <a:graphic>
          <a:graphicData uri="http://schemas.openxmlformats.org/drawingml/2006/table">
            <a:tbl>
              <a:tblPr>
                <a:tableStyleId>{D7AC3CCA-C797-4891-BE02-D94E43425B78}</a:tableStyleId>
              </a:tblPr>
              <a:tblGrid>
                <a:gridCol w="1000000">
                  <a:extLst>
                    <a:ext uri="{9D8B030D-6E8A-4147-A177-3AD203B41FA5}">
                      <a16:colId xmlns:a16="http://schemas.microsoft.com/office/drawing/2014/main" val="20000"/>
                    </a:ext>
                  </a:extLst>
                </a:gridCol>
                <a:gridCol w="1000000">
                  <a:extLst>
                    <a:ext uri="{9D8B030D-6E8A-4147-A177-3AD203B41FA5}">
                      <a16:colId xmlns:a16="http://schemas.microsoft.com/office/drawing/2014/main" val="20001"/>
                    </a:ext>
                  </a:extLst>
                </a:gridCol>
                <a:gridCol w="1000000">
                  <a:extLst>
                    <a:ext uri="{9D8B030D-6E8A-4147-A177-3AD203B41FA5}">
                      <a16:colId xmlns:a16="http://schemas.microsoft.com/office/drawing/2014/main" val="20002"/>
                    </a:ext>
                  </a:extLst>
                </a:gridCol>
                <a:gridCol w="1000000">
                  <a:extLst>
                    <a:ext uri="{9D8B030D-6E8A-4147-A177-3AD203B41FA5}">
                      <a16:colId xmlns:a16="http://schemas.microsoft.com/office/drawing/2014/main" val="20003"/>
                    </a:ext>
                  </a:extLst>
                </a:gridCol>
                <a:gridCol w="1000000">
                  <a:extLst>
                    <a:ext uri="{9D8B030D-6E8A-4147-A177-3AD203B41FA5}">
                      <a16:colId xmlns:a16="http://schemas.microsoft.com/office/drawing/2014/main" val="20004"/>
                    </a:ext>
                  </a:extLst>
                </a:gridCol>
                <a:gridCol w="1000000">
                  <a:extLst>
                    <a:ext uri="{9D8B030D-6E8A-4147-A177-3AD203B41FA5}">
                      <a16:colId xmlns:a16="http://schemas.microsoft.com/office/drawing/2014/main" val="20005"/>
                    </a:ext>
                  </a:extLst>
                </a:gridCol>
                <a:gridCol w="1000000">
                  <a:extLst>
                    <a:ext uri="{9D8B030D-6E8A-4147-A177-3AD203B41FA5}">
                      <a16:colId xmlns:a16="http://schemas.microsoft.com/office/drawing/2014/main" val="20006"/>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VERY IMPORTANT</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IMPORTANT</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SLIGHTLY IMPORTANT</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NOT IMPORTANT</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Community Shop</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88.72%
118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9.02%
12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2.26%
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Public Parking areas (The Square, Mortar Pits)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60.31%
79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28.24%
37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9.16%
12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2.29%
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Robert Glanville Playing Field</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70.45%
93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27.27%
36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2.27%
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
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St Lawrence Church</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52.63%
70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29.32%
39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10.53%
14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7.52%
10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367998">
                <a:tc>
                  <a:txBody>
                    <a:bodyPr/>
                    <a:lstStyle/>
                    <a:p>
                      <a:pPr algn="l"/>
                      <a:r>
                        <a:rPr lang="en-US" sz="1200" b="0" dirty="0">
                          <a:solidFill>
                            <a:schemeClr val="bg1">
                              <a:lumMod val="50000"/>
                            </a:schemeClr>
                          </a:solidFill>
                        </a:rPr>
                        <a:t>St Lawrence School</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83.46%
111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15.04%
20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0.75%
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0.75%
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r h="367998">
                <a:tc>
                  <a:txBody>
                    <a:bodyPr/>
                    <a:lstStyle/>
                    <a:p>
                      <a:pPr algn="l"/>
                      <a:r>
                        <a:rPr lang="en-US" sz="1200" b="0" dirty="0">
                          <a:solidFill>
                            <a:schemeClr val="bg1">
                              <a:lumMod val="50000"/>
                            </a:schemeClr>
                          </a:solidFill>
                        </a:rPr>
                        <a:t>The Westbury Inn Pub</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70.45%
93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22.73%
30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6.06%
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0.76%
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6"/>
                  </a:ext>
                </a:extLst>
              </a:tr>
              <a:tr h="367998">
                <a:tc>
                  <a:txBody>
                    <a:bodyPr/>
                    <a:lstStyle/>
                    <a:p>
                      <a:pPr algn="l"/>
                      <a:r>
                        <a:rPr lang="en-US" sz="1200" b="0" dirty="0">
                          <a:solidFill>
                            <a:schemeClr val="bg1">
                              <a:lumMod val="50000"/>
                            </a:schemeClr>
                          </a:solidFill>
                        </a:rPr>
                        <a:t>Westbury Village Hall</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82.09%
110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14.93%
20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1.49%
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1.49%
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Q27: How do you rate the services, facilities and opportunities available for the following groups:</a:t>
            </a:r>
            <a:endParaRPr dirty="0"/>
          </a:p>
        </p:txBody>
      </p:sp>
      <p:sp>
        <p:nvSpPr>
          <p:cNvPr id="3" name="Title"/>
          <p:cNvSpPr>
            <a:spLocks noGrp="1"/>
          </p:cNvSpPr>
          <p:nvPr>
            <p:ph type="body" sz="quarter" idx="14"/>
          </p:nvPr>
        </p:nvSpPr>
        <p:spPr/>
        <p:txBody>
          <a:bodyPr/>
          <a:lstStyle/>
          <a:p>
            <a:r>
              <a:rPr lang="en-GB" dirty="0"/>
              <a:t>Answered: 129   Skipped: 13</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Q27: How do you rate the services, facilities and opportunities available for the following groups:</a:t>
            </a:r>
            <a:endParaRPr dirty="0"/>
          </a:p>
        </p:txBody>
      </p:sp>
      <p:sp>
        <p:nvSpPr>
          <p:cNvPr id="3" name="Title"/>
          <p:cNvSpPr>
            <a:spLocks noGrp="1"/>
          </p:cNvSpPr>
          <p:nvPr>
            <p:ph type="body" sz="quarter" idx="14"/>
          </p:nvPr>
        </p:nvSpPr>
        <p:spPr/>
        <p:txBody>
          <a:bodyPr/>
          <a:lstStyle/>
          <a:p>
            <a:r>
              <a:rPr lang="en-GB" dirty="0"/>
              <a:t>Answered: 129   Skipped: 13</a:t>
            </a:r>
            <a:endParaRPr dirty="0"/>
          </a:p>
        </p:txBody>
      </p:sp>
      <p:graphicFrame>
        <p:nvGraphicFramePr>
          <p:cNvPr id="4" name="Table Placeholder"/>
          <p:cNvGraphicFramePr>
            <a:graphicFrameLocks/>
          </p:cNvGraphicFramePr>
          <p:nvPr/>
        </p:nvGraphicFramePr>
        <p:xfrm>
          <a:off x="961534" y="1390848"/>
          <a:ext cx="6999996" cy="2804160"/>
        </p:xfrm>
        <a:graphic>
          <a:graphicData uri="http://schemas.openxmlformats.org/drawingml/2006/table">
            <a:tbl>
              <a:tblPr>
                <a:tableStyleId>{D7AC3CCA-C797-4891-BE02-D94E43425B78}</a:tableStyleId>
              </a:tblPr>
              <a:tblGrid>
                <a:gridCol w="1166666">
                  <a:extLst>
                    <a:ext uri="{9D8B030D-6E8A-4147-A177-3AD203B41FA5}">
                      <a16:colId xmlns:a16="http://schemas.microsoft.com/office/drawing/2014/main" val="20000"/>
                    </a:ext>
                  </a:extLst>
                </a:gridCol>
                <a:gridCol w="1166666">
                  <a:extLst>
                    <a:ext uri="{9D8B030D-6E8A-4147-A177-3AD203B41FA5}">
                      <a16:colId xmlns:a16="http://schemas.microsoft.com/office/drawing/2014/main" val="20001"/>
                    </a:ext>
                  </a:extLst>
                </a:gridCol>
                <a:gridCol w="1166666">
                  <a:extLst>
                    <a:ext uri="{9D8B030D-6E8A-4147-A177-3AD203B41FA5}">
                      <a16:colId xmlns:a16="http://schemas.microsoft.com/office/drawing/2014/main" val="20002"/>
                    </a:ext>
                  </a:extLst>
                </a:gridCol>
                <a:gridCol w="1166666">
                  <a:extLst>
                    <a:ext uri="{9D8B030D-6E8A-4147-A177-3AD203B41FA5}">
                      <a16:colId xmlns:a16="http://schemas.microsoft.com/office/drawing/2014/main" val="20003"/>
                    </a:ext>
                  </a:extLst>
                </a:gridCol>
                <a:gridCol w="1166666">
                  <a:extLst>
                    <a:ext uri="{9D8B030D-6E8A-4147-A177-3AD203B41FA5}">
                      <a16:colId xmlns:a16="http://schemas.microsoft.com/office/drawing/2014/main" val="20004"/>
                    </a:ext>
                  </a:extLst>
                </a:gridCol>
                <a:gridCol w="1166666">
                  <a:extLst>
                    <a:ext uri="{9D8B030D-6E8A-4147-A177-3AD203B41FA5}">
                      <a16:colId xmlns:a16="http://schemas.microsoft.com/office/drawing/2014/main" val="20005"/>
                    </a:ext>
                  </a:extLst>
                </a:gridCol>
              </a:tblGrid>
              <a:tr h="28182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GOOD</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FAIR</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POOR</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TOTAL</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WEIGHTED AVERAGE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Children (0-10)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30.0%
36</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59.17%
71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10.83%
13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1.81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Young persons (11-17)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4.17%
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35.00%
42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60.83%
73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2.57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Young adults (18-30)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2.50%
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37.50%
45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60.0%
72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2.58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Parents and young families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22.95%
28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68.03%
83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9.02%
11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1.86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367998">
                <a:tc>
                  <a:txBody>
                    <a:bodyPr/>
                    <a:lstStyle/>
                    <a:p>
                      <a:pPr algn="l"/>
                      <a:r>
                        <a:rPr lang="en-US" sz="1200" b="0" dirty="0">
                          <a:solidFill>
                            <a:schemeClr val="bg1">
                              <a:lumMod val="50000"/>
                            </a:schemeClr>
                          </a:solidFill>
                        </a:rPr>
                        <a:t>Elderly people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34.11%
44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51.16%
66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14.73%
19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1.81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Q29: Are you supportive of renewable energy installations being promoted and installed in the Parish?</a:t>
            </a:r>
            <a:endParaRPr dirty="0"/>
          </a:p>
        </p:txBody>
      </p:sp>
      <p:sp>
        <p:nvSpPr>
          <p:cNvPr id="3" name="Title"/>
          <p:cNvSpPr>
            <a:spLocks noGrp="1"/>
          </p:cNvSpPr>
          <p:nvPr>
            <p:ph type="body" sz="quarter" idx="14"/>
          </p:nvPr>
        </p:nvSpPr>
        <p:spPr/>
        <p:txBody>
          <a:bodyPr/>
          <a:lstStyle/>
          <a:p>
            <a:r>
              <a:rPr lang="en-GB" dirty="0"/>
              <a:t>Answered: 130   Skipped: 12</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Q29: Are you supportive of renewable energy installations being promoted and installed in the Parish?</a:t>
            </a:r>
            <a:endParaRPr dirty="0"/>
          </a:p>
        </p:txBody>
      </p:sp>
      <p:sp>
        <p:nvSpPr>
          <p:cNvPr id="3" name="Title"/>
          <p:cNvSpPr>
            <a:spLocks noGrp="1"/>
          </p:cNvSpPr>
          <p:nvPr>
            <p:ph type="body" sz="quarter" idx="14"/>
          </p:nvPr>
        </p:nvSpPr>
        <p:spPr/>
        <p:txBody>
          <a:bodyPr/>
          <a:lstStyle/>
          <a:p>
            <a:r>
              <a:rPr lang="en-GB" dirty="0"/>
              <a:t>Answered: 130   Skipped: 12</a:t>
            </a:r>
            <a:endParaRPr dirty="0"/>
          </a:p>
        </p:txBody>
      </p:sp>
      <p:graphicFrame>
        <p:nvGraphicFramePr>
          <p:cNvPr id="4" name="Table Placeholder"/>
          <p:cNvGraphicFramePr>
            <a:graphicFrameLocks/>
          </p:cNvGraphicFramePr>
          <p:nvPr/>
        </p:nvGraphicFramePr>
        <p:xfrm>
          <a:off x="961534" y="1390848"/>
          <a:ext cx="6999999" cy="1713594"/>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Yes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73.08%</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No</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7.69%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Unsure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19.23%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130</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Q30: Do you think that the village should develop a community-based renewable energy project?</a:t>
            </a:r>
            <a:endParaRPr dirty="0"/>
          </a:p>
        </p:txBody>
      </p:sp>
      <p:sp>
        <p:nvSpPr>
          <p:cNvPr id="3" name="Title"/>
          <p:cNvSpPr>
            <a:spLocks noGrp="1"/>
          </p:cNvSpPr>
          <p:nvPr>
            <p:ph type="body" sz="quarter" idx="14"/>
          </p:nvPr>
        </p:nvSpPr>
        <p:spPr/>
        <p:txBody>
          <a:bodyPr/>
          <a:lstStyle/>
          <a:p>
            <a:r>
              <a:rPr lang="en-GB" dirty="0"/>
              <a:t>Answered: 130   Skipped: 12</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Q30: Do you think that the village should develop a community-based renewable energy project?</a:t>
            </a:r>
            <a:endParaRPr dirty="0"/>
          </a:p>
        </p:txBody>
      </p:sp>
      <p:sp>
        <p:nvSpPr>
          <p:cNvPr id="3" name="Title"/>
          <p:cNvSpPr>
            <a:spLocks noGrp="1"/>
          </p:cNvSpPr>
          <p:nvPr>
            <p:ph type="body" sz="quarter" idx="14"/>
          </p:nvPr>
        </p:nvSpPr>
        <p:spPr/>
        <p:txBody>
          <a:bodyPr/>
          <a:lstStyle/>
          <a:p>
            <a:r>
              <a:rPr lang="en-GB" dirty="0"/>
              <a:t>Answered: 130   Skipped: 12</a:t>
            </a:r>
            <a:endParaRPr dirty="0"/>
          </a:p>
        </p:txBody>
      </p:sp>
      <p:graphicFrame>
        <p:nvGraphicFramePr>
          <p:cNvPr id="4" name="Table Placeholder"/>
          <p:cNvGraphicFramePr>
            <a:graphicFrameLocks/>
          </p:cNvGraphicFramePr>
          <p:nvPr/>
        </p:nvGraphicFramePr>
        <p:xfrm>
          <a:off x="961534" y="1390848"/>
          <a:ext cx="6999999" cy="1713594"/>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Yes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46.92%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61</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No</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13.08%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Unsure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40.0%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130</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Q33: Should we provide space for allotments and/or a community horticulture scheme?</a:t>
            </a:r>
            <a:endParaRPr dirty="0"/>
          </a:p>
        </p:txBody>
      </p:sp>
      <p:sp>
        <p:nvSpPr>
          <p:cNvPr id="3" name="Title"/>
          <p:cNvSpPr>
            <a:spLocks noGrp="1"/>
          </p:cNvSpPr>
          <p:nvPr>
            <p:ph type="body" sz="quarter" idx="14"/>
          </p:nvPr>
        </p:nvSpPr>
        <p:spPr/>
        <p:txBody>
          <a:bodyPr/>
          <a:lstStyle/>
          <a:p>
            <a:r>
              <a:rPr lang="en-GB" dirty="0"/>
              <a:t>Answered: 132   Skipped: 10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Q33: Should we provide space for allotments and/or a community horticulture scheme?</a:t>
            </a:r>
            <a:endParaRPr dirty="0"/>
          </a:p>
        </p:txBody>
      </p:sp>
      <p:sp>
        <p:nvSpPr>
          <p:cNvPr id="3" name="Title"/>
          <p:cNvSpPr>
            <a:spLocks noGrp="1"/>
          </p:cNvSpPr>
          <p:nvPr>
            <p:ph type="body" sz="quarter" idx="14"/>
          </p:nvPr>
        </p:nvSpPr>
        <p:spPr/>
        <p:txBody>
          <a:bodyPr/>
          <a:lstStyle/>
          <a:p>
            <a:r>
              <a:rPr lang="en-GB" dirty="0"/>
              <a:t>Answered: 132   Skipped: 10</a:t>
            </a:r>
            <a:endParaRPr dirty="0"/>
          </a:p>
        </p:txBody>
      </p:sp>
      <p:graphicFrame>
        <p:nvGraphicFramePr>
          <p:cNvPr id="4" name="Table Placeholder"/>
          <p:cNvGraphicFramePr>
            <a:graphicFrameLocks/>
          </p:cNvGraphicFramePr>
          <p:nvPr/>
        </p:nvGraphicFramePr>
        <p:xfrm>
          <a:off x="961534" y="1390848"/>
          <a:ext cx="6999999" cy="1713594"/>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Yes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56.06%</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No</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16.67%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Unsure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27.27%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132</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Q38: Please tell us your age group (tick one)</a:t>
            </a:r>
            <a:endParaRPr dirty="0"/>
          </a:p>
        </p:txBody>
      </p:sp>
      <p:sp>
        <p:nvSpPr>
          <p:cNvPr id="3" name="Title"/>
          <p:cNvSpPr>
            <a:spLocks noGrp="1"/>
          </p:cNvSpPr>
          <p:nvPr>
            <p:ph type="body" sz="quarter" idx="14"/>
          </p:nvPr>
        </p:nvSpPr>
        <p:spPr/>
        <p:txBody>
          <a:bodyPr/>
          <a:lstStyle/>
          <a:p>
            <a:r>
              <a:rPr lang="en-GB" dirty="0"/>
              <a:t>Answered: 133   Skipped: 9</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 As a community what should we focus on to become more sustainable? Please tick those that you consider are most important. Tick up to five.</a:t>
            </a:r>
            <a:endParaRPr dirty="0"/>
          </a:p>
        </p:txBody>
      </p:sp>
      <p:sp>
        <p:nvSpPr>
          <p:cNvPr id="3" name="Title"/>
          <p:cNvSpPr>
            <a:spLocks noGrp="1"/>
          </p:cNvSpPr>
          <p:nvPr>
            <p:ph type="body" sz="quarter" idx="14"/>
          </p:nvPr>
        </p:nvSpPr>
        <p:spPr/>
        <p:txBody>
          <a:bodyPr/>
          <a:lstStyle/>
          <a:p>
            <a:r>
              <a:rPr lang="en-GB" dirty="0"/>
              <a:t>Answered: 140   Skipped: 2</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Q38: Please tell us your age group (tick one)</a:t>
            </a:r>
            <a:endParaRPr dirty="0"/>
          </a:p>
        </p:txBody>
      </p:sp>
      <p:sp>
        <p:nvSpPr>
          <p:cNvPr id="3" name="Title"/>
          <p:cNvSpPr>
            <a:spLocks noGrp="1"/>
          </p:cNvSpPr>
          <p:nvPr>
            <p:ph type="body" sz="quarter" idx="14"/>
          </p:nvPr>
        </p:nvSpPr>
        <p:spPr/>
        <p:txBody>
          <a:bodyPr/>
          <a:lstStyle/>
          <a:p>
            <a:r>
              <a:rPr lang="en-GB" dirty="0"/>
              <a:t>Answered: 133   Skipped: 9</a:t>
            </a:r>
            <a:endParaRPr dirty="0"/>
          </a:p>
        </p:txBody>
      </p:sp>
      <p:graphicFrame>
        <p:nvGraphicFramePr>
          <p:cNvPr id="4" name="Table Placeholder"/>
          <p:cNvGraphicFramePr>
            <a:graphicFrameLocks/>
          </p:cNvGraphicFramePr>
          <p:nvPr/>
        </p:nvGraphicFramePr>
        <p:xfrm>
          <a:off x="961534" y="1390848"/>
          <a:ext cx="6999999" cy="3185586"/>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16-18 yrs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18-24 yrs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0.75%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25-34 yrs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35-44 yrs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8.27%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367998">
                <a:tc>
                  <a:txBody>
                    <a:bodyPr/>
                    <a:lstStyle/>
                    <a:p>
                      <a:pPr algn="l"/>
                      <a:r>
                        <a:rPr lang="en-US" sz="1200" b="0" dirty="0">
                          <a:solidFill>
                            <a:schemeClr val="bg1">
                              <a:lumMod val="50000"/>
                            </a:schemeClr>
                          </a:solidFill>
                        </a:rPr>
                        <a:t>45-64 yrs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33.83%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r h="367998">
                <a:tc>
                  <a:txBody>
                    <a:bodyPr/>
                    <a:lstStyle/>
                    <a:p>
                      <a:pPr algn="l"/>
                      <a:r>
                        <a:rPr lang="en-US" sz="1200" b="0" dirty="0">
                          <a:solidFill>
                            <a:schemeClr val="bg1">
                              <a:lumMod val="50000"/>
                            </a:schemeClr>
                          </a:solidFill>
                        </a:rPr>
                        <a:t>65-79 yrs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48.12%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6"/>
                  </a:ext>
                </a:extLst>
              </a:tr>
              <a:tr h="367998">
                <a:tc>
                  <a:txBody>
                    <a:bodyPr/>
                    <a:lstStyle/>
                    <a:p>
                      <a:pPr algn="l"/>
                      <a:r>
                        <a:rPr lang="en-US" sz="1200" b="0" dirty="0">
                          <a:solidFill>
                            <a:schemeClr val="bg1">
                              <a:lumMod val="50000"/>
                            </a:schemeClr>
                          </a:solidFill>
                        </a:rPr>
                        <a:t>Over 80 yrs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6.02%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7"/>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133</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Q39: Is your primary residence in the Parish of Westbury Sub Mendip?</a:t>
            </a:r>
            <a:endParaRPr dirty="0"/>
          </a:p>
        </p:txBody>
      </p:sp>
      <p:sp>
        <p:nvSpPr>
          <p:cNvPr id="3" name="Title"/>
          <p:cNvSpPr>
            <a:spLocks noGrp="1"/>
          </p:cNvSpPr>
          <p:nvPr>
            <p:ph type="body" sz="quarter" idx="14"/>
          </p:nvPr>
        </p:nvSpPr>
        <p:spPr/>
        <p:txBody>
          <a:bodyPr/>
          <a:lstStyle/>
          <a:p>
            <a:r>
              <a:rPr lang="en-GB" dirty="0"/>
              <a:t>Answered: 134   Skipped: 8</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Q39: Is your primary residence in the Parish of Westbury Sub Mendip?</a:t>
            </a:r>
            <a:endParaRPr dirty="0"/>
          </a:p>
        </p:txBody>
      </p:sp>
      <p:sp>
        <p:nvSpPr>
          <p:cNvPr id="3" name="Title"/>
          <p:cNvSpPr>
            <a:spLocks noGrp="1"/>
          </p:cNvSpPr>
          <p:nvPr>
            <p:ph type="body" sz="quarter" idx="14"/>
          </p:nvPr>
        </p:nvSpPr>
        <p:spPr/>
        <p:txBody>
          <a:bodyPr/>
          <a:lstStyle/>
          <a:p>
            <a:r>
              <a:rPr lang="en-GB" dirty="0"/>
              <a:t>Answered: 134   Skipped: 8</a:t>
            </a:r>
            <a:endParaRPr dirty="0"/>
          </a:p>
        </p:txBody>
      </p:sp>
      <p:graphicFrame>
        <p:nvGraphicFramePr>
          <p:cNvPr id="4" name="Table Placeholder"/>
          <p:cNvGraphicFramePr>
            <a:graphicFrameLocks/>
          </p:cNvGraphicFramePr>
          <p:nvPr/>
        </p:nvGraphicFramePr>
        <p:xfrm>
          <a:off x="961534" y="1390848"/>
          <a:ext cx="6999999" cy="1345596"/>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Yes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99.25%</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133</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No</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0.75%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134</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Q40: If NO, please indicate your relationship with the Parish:</a:t>
            </a:r>
            <a:endParaRPr dirty="0"/>
          </a:p>
        </p:txBody>
      </p:sp>
      <p:sp>
        <p:nvSpPr>
          <p:cNvPr id="3" name="Title"/>
          <p:cNvSpPr>
            <a:spLocks noGrp="1"/>
          </p:cNvSpPr>
          <p:nvPr>
            <p:ph type="body" sz="quarter" idx="14"/>
          </p:nvPr>
        </p:nvSpPr>
        <p:spPr/>
        <p:txBody>
          <a:bodyPr/>
          <a:lstStyle/>
          <a:p>
            <a:r>
              <a:rPr lang="en-GB" dirty="0"/>
              <a:t>Answered: 15   Skipped: 127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Q40: If NO, please indicate your relationship with the Parish:</a:t>
            </a:r>
            <a:endParaRPr dirty="0"/>
          </a:p>
        </p:txBody>
      </p:sp>
      <p:sp>
        <p:nvSpPr>
          <p:cNvPr id="3" name="Title"/>
          <p:cNvSpPr>
            <a:spLocks noGrp="1"/>
          </p:cNvSpPr>
          <p:nvPr>
            <p:ph type="body" sz="quarter" idx="14"/>
          </p:nvPr>
        </p:nvSpPr>
        <p:spPr/>
        <p:txBody>
          <a:bodyPr/>
          <a:lstStyle/>
          <a:p>
            <a:r>
              <a:rPr lang="en-GB" dirty="0"/>
              <a:t>Answered: 15   Skipped: 127</a:t>
            </a:r>
            <a:endParaRPr dirty="0"/>
          </a:p>
        </p:txBody>
      </p:sp>
      <p:graphicFrame>
        <p:nvGraphicFramePr>
          <p:cNvPr id="4" name="Table Placeholder"/>
          <p:cNvGraphicFramePr>
            <a:graphicFrameLocks/>
          </p:cNvGraphicFramePr>
          <p:nvPr/>
        </p:nvGraphicFramePr>
        <p:xfrm>
          <a:off x="961534" y="1390848"/>
          <a:ext cx="6999999" cy="2538792"/>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Land or Property Owner</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66.67%</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2nd Homeowner or Holiday-Let Owner</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Regular Visitor</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Work in the Area</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6.67%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367998">
                <a:tc>
                  <a:txBody>
                    <a:bodyPr/>
                    <a:lstStyle/>
                    <a:p>
                      <a:pPr algn="l"/>
                      <a:r>
                        <a:rPr lang="en-US" sz="1200" b="0" dirty="0">
                          <a:solidFill>
                            <a:schemeClr val="bg1">
                              <a:lumMod val="50000"/>
                            </a:schemeClr>
                          </a:solidFill>
                        </a:rPr>
                        <a:t>Other</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26.67%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15</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Q41: Are you interested in helping prepare the Westbury Sub Mendip Neighbourhood Plan? By:</a:t>
            </a:r>
            <a:endParaRPr dirty="0"/>
          </a:p>
        </p:txBody>
      </p:sp>
      <p:sp>
        <p:nvSpPr>
          <p:cNvPr id="3" name="Title"/>
          <p:cNvSpPr>
            <a:spLocks noGrp="1"/>
          </p:cNvSpPr>
          <p:nvPr>
            <p:ph type="body" sz="quarter" idx="14"/>
          </p:nvPr>
        </p:nvSpPr>
        <p:spPr/>
        <p:txBody>
          <a:bodyPr/>
          <a:lstStyle/>
          <a:p>
            <a:r>
              <a:rPr lang="en-GB" dirty="0"/>
              <a:t>Answered: 112   Skipped: 30</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Q41: Are you interested in helping prepare the Westbury Sub Mendip Neighbourhood Plan? By:</a:t>
            </a:r>
            <a:endParaRPr dirty="0"/>
          </a:p>
        </p:txBody>
      </p:sp>
      <p:sp>
        <p:nvSpPr>
          <p:cNvPr id="3" name="Title"/>
          <p:cNvSpPr>
            <a:spLocks noGrp="1"/>
          </p:cNvSpPr>
          <p:nvPr>
            <p:ph type="body" sz="quarter" idx="14"/>
          </p:nvPr>
        </p:nvSpPr>
        <p:spPr/>
        <p:txBody>
          <a:bodyPr/>
          <a:lstStyle/>
          <a:p>
            <a:r>
              <a:rPr lang="en-GB" dirty="0"/>
              <a:t>Answered: 112   Skipped: 30</a:t>
            </a:r>
            <a:endParaRPr dirty="0"/>
          </a:p>
        </p:txBody>
      </p:sp>
      <p:graphicFrame>
        <p:nvGraphicFramePr>
          <p:cNvPr id="4" name="Table Placeholder"/>
          <p:cNvGraphicFramePr>
            <a:graphicFrameLocks/>
          </p:cNvGraphicFramePr>
          <p:nvPr/>
        </p:nvGraphicFramePr>
        <p:xfrm>
          <a:off x="961534" y="1390848"/>
          <a:ext cx="6999999" cy="2081592"/>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Helping with events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17.86%</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Delivering information</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28.57%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Membership of task groups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15.18%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No thank you</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58.04%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65</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134</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Q2: As a community what should we focus on to become more sustainable? Please tick those that you consider are most important. Tick up to five.</a:t>
            </a:r>
            <a:endParaRPr dirty="0"/>
          </a:p>
        </p:txBody>
      </p:sp>
      <p:sp>
        <p:nvSpPr>
          <p:cNvPr id="3" name="Title"/>
          <p:cNvSpPr>
            <a:spLocks noGrp="1"/>
          </p:cNvSpPr>
          <p:nvPr>
            <p:ph type="body" sz="quarter" idx="14"/>
          </p:nvPr>
        </p:nvSpPr>
        <p:spPr/>
        <p:txBody>
          <a:bodyPr/>
          <a:lstStyle/>
          <a:p>
            <a:r>
              <a:rPr lang="en-GB" dirty="0"/>
              <a:t>Answered: 140   Skipped: 2</a:t>
            </a:r>
            <a:endParaRPr dirty="0"/>
          </a:p>
        </p:txBody>
      </p:sp>
      <p:graphicFrame>
        <p:nvGraphicFramePr>
          <p:cNvPr id="4" name="Table Placeholder"/>
          <p:cNvGraphicFramePr>
            <a:graphicFrameLocks/>
          </p:cNvGraphicFramePr>
          <p:nvPr/>
        </p:nvGraphicFramePr>
        <p:xfrm>
          <a:off x="961534" y="1390848"/>
          <a:ext cx="6999999" cy="4557186"/>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Improve public transport</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72.86%</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102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Traffic management and control</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57.86%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Promote wildlife areas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52.86%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Renewable energy</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50.0%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70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367998">
                <a:tc>
                  <a:txBody>
                    <a:bodyPr/>
                    <a:lstStyle/>
                    <a:p>
                      <a:pPr algn="l"/>
                      <a:r>
                        <a:rPr lang="en-US" sz="1200" b="0" dirty="0">
                          <a:solidFill>
                            <a:schemeClr val="bg1">
                              <a:lumMod val="50000"/>
                            </a:schemeClr>
                          </a:solidFill>
                        </a:rPr>
                        <a:t>Improve drainage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48.57%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r h="367998">
                <a:tc>
                  <a:txBody>
                    <a:bodyPr/>
                    <a:lstStyle/>
                    <a:p>
                      <a:pPr algn="l"/>
                      <a:r>
                        <a:rPr lang="en-US" sz="1200" b="0" dirty="0">
                          <a:solidFill>
                            <a:schemeClr val="bg1">
                              <a:lumMod val="50000"/>
                            </a:schemeClr>
                          </a:solidFill>
                        </a:rPr>
                        <a:t>Improve rights of way and footpaths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47.14%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6"/>
                  </a:ext>
                </a:extLst>
              </a:tr>
              <a:tr h="367998">
                <a:tc>
                  <a:txBody>
                    <a:bodyPr/>
                    <a:lstStyle/>
                    <a:p>
                      <a:pPr algn="l"/>
                      <a:r>
                        <a:rPr lang="en-US" sz="1200" b="0" dirty="0">
                          <a:solidFill>
                            <a:schemeClr val="bg1">
                              <a:lumMod val="50000"/>
                            </a:schemeClr>
                          </a:solidFill>
                        </a:rPr>
                        <a:t>Local design code for buildings and extensions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45.00%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7"/>
                  </a:ext>
                </a:extLst>
              </a:tr>
              <a:tr h="367998">
                <a:tc>
                  <a:txBody>
                    <a:bodyPr/>
                    <a:lstStyle/>
                    <a:p>
                      <a:pPr algn="l"/>
                      <a:r>
                        <a:rPr lang="en-US" sz="1200" b="0" dirty="0">
                          <a:solidFill>
                            <a:schemeClr val="bg1">
                              <a:lumMod val="50000"/>
                            </a:schemeClr>
                          </a:solidFill>
                        </a:rPr>
                        <a:t>More dedicated cycle-routes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37.14%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8"/>
                  </a:ext>
                </a:extLst>
              </a:tr>
              <a:tr h="367998">
                <a:tc>
                  <a:txBody>
                    <a:bodyPr/>
                    <a:lstStyle/>
                    <a:p>
                      <a:pPr algn="l"/>
                      <a:r>
                        <a:rPr lang="en-US" sz="1200" b="0" dirty="0">
                          <a:solidFill>
                            <a:schemeClr val="bg1">
                              <a:lumMod val="50000"/>
                            </a:schemeClr>
                          </a:solidFill>
                        </a:rPr>
                        <a:t>More recycling opportunities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21.43%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9"/>
                  </a:ext>
                </a:extLst>
              </a:tr>
              <a:tr h="367998">
                <a:tc>
                  <a:txBody>
                    <a:bodyPr/>
                    <a:lstStyle/>
                    <a:p>
                      <a:pPr algn="l"/>
                      <a:r>
                        <a:rPr lang="en-US" sz="1200" b="0" dirty="0">
                          <a:solidFill>
                            <a:schemeClr val="bg1">
                              <a:lumMod val="50000"/>
                            </a:schemeClr>
                          </a:solidFill>
                        </a:rPr>
                        <a:t>Reduce car use and increase car-sharing</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8.57%</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12</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10"/>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618</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1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 In your opinion, how strong is the sense of community in the Parish? (tick one)</a:t>
            </a:r>
            <a:endParaRPr dirty="0"/>
          </a:p>
        </p:txBody>
      </p:sp>
      <p:sp>
        <p:nvSpPr>
          <p:cNvPr id="3" name="Title"/>
          <p:cNvSpPr>
            <a:spLocks noGrp="1"/>
          </p:cNvSpPr>
          <p:nvPr>
            <p:ph type="body" sz="quarter" idx="14"/>
          </p:nvPr>
        </p:nvSpPr>
        <p:spPr/>
        <p:txBody>
          <a:bodyPr/>
          <a:lstStyle/>
          <a:p>
            <a:r>
              <a:rPr lang="en-GB" dirty="0"/>
              <a:t>Answered: 141   Skipped: 1</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Q3: In your opinion, how strong is the sense of community in the Parish? (tick one)</a:t>
            </a:r>
            <a:endParaRPr dirty="0"/>
          </a:p>
        </p:txBody>
      </p:sp>
      <p:sp>
        <p:nvSpPr>
          <p:cNvPr id="3" name="Title"/>
          <p:cNvSpPr>
            <a:spLocks noGrp="1"/>
          </p:cNvSpPr>
          <p:nvPr>
            <p:ph type="body" sz="quarter" idx="14"/>
          </p:nvPr>
        </p:nvSpPr>
        <p:spPr/>
        <p:txBody>
          <a:bodyPr/>
          <a:lstStyle/>
          <a:p>
            <a:r>
              <a:rPr lang="en-GB" dirty="0"/>
              <a:t>Answered: 141   Skipped: 1</a:t>
            </a:r>
            <a:endParaRPr dirty="0"/>
          </a:p>
        </p:txBody>
      </p:sp>
      <p:graphicFrame>
        <p:nvGraphicFramePr>
          <p:cNvPr id="4" name="Table Placeholder"/>
          <p:cNvGraphicFramePr>
            <a:graphicFrameLocks/>
          </p:cNvGraphicFramePr>
          <p:nvPr/>
        </p:nvGraphicFramePr>
        <p:xfrm>
          <a:off x="961534" y="1390848"/>
          <a:ext cx="6999999" cy="2081592"/>
        </p:xfrm>
        <a:graphic>
          <a:graphicData uri="http://schemas.openxmlformats.org/drawingml/2006/table">
            <a:tbl>
              <a:tblPr>
                <a:tableStyleId>{D7AC3CCA-C797-4891-BE02-D94E43425B78}</a:tableStyleId>
              </a:tblPr>
              <a:tblGrid>
                <a:gridCol w="2333333">
                  <a:extLst>
                    <a:ext uri="{9D8B030D-6E8A-4147-A177-3AD203B41FA5}">
                      <a16:colId xmlns:a16="http://schemas.microsoft.com/office/drawing/2014/main" val="20000"/>
                    </a:ext>
                  </a:extLst>
                </a:gridCol>
                <a:gridCol w="2333333">
                  <a:extLst>
                    <a:ext uri="{9D8B030D-6E8A-4147-A177-3AD203B41FA5}">
                      <a16:colId xmlns:a16="http://schemas.microsoft.com/office/drawing/2014/main" val="20001"/>
                    </a:ext>
                  </a:extLst>
                </a:gridCol>
                <a:gridCol w="2333333">
                  <a:extLst>
                    <a:ext uri="{9D8B030D-6E8A-4147-A177-3AD203B41FA5}">
                      <a16:colId xmlns:a16="http://schemas.microsoft.com/office/drawing/2014/main" val="20002"/>
                    </a:ext>
                  </a:extLst>
                </a:gridCol>
              </a:tblGrid>
              <a:tr h="281820">
                <a:tc>
                  <a:txBody>
                    <a:bodyPr/>
                    <a:lstStyle/>
                    <a:p>
                      <a:pPr algn="l"/>
                      <a:r>
                        <a:rPr lang="en-US" sz="1400" b="0" dirty="0">
                          <a:solidFill>
                            <a:schemeClr val="bg1">
                              <a:lumMod val="50000"/>
                            </a:schemeClr>
                          </a:solidFill>
                        </a:rPr>
                        <a:t>ANSWER CHOICES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RESPONSES</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67998">
                <a:tc>
                  <a:txBody>
                    <a:bodyPr/>
                    <a:lstStyle/>
                    <a:p>
                      <a:pPr algn="l"/>
                      <a:r>
                        <a:rPr lang="en-US" sz="1200" b="0" dirty="0">
                          <a:solidFill>
                            <a:schemeClr val="bg1">
                              <a:lumMod val="50000"/>
                            </a:schemeClr>
                          </a:solidFill>
                        </a:rPr>
                        <a:t>Strong</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38.30%</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54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367998">
                <a:tc>
                  <a:txBody>
                    <a:bodyPr/>
                    <a:lstStyle/>
                    <a:p>
                      <a:pPr algn="l"/>
                      <a:r>
                        <a:rPr lang="en-US" sz="1200" b="0" dirty="0">
                          <a:solidFill>
                            <a:schemeClr val="bg1">
                              <a:lumMod val="50000"/>
                            </a:schemeClr>
                          </a:solidFill>
                        </a:rPr>
                        <a:t>Quite Strong</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44.68%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63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367998">
                <a:tc>
                  <a:txBody>
                    <a:bodyPr/>
                    <a:lstStyle/>
                    <a:p>
                      <a:pPr algn="l"/>
                      <a:r>
                        <a:rPr lang="en-US" sz="1200" b="0" dirty="0">
                          <a:solidFill>
                            <a:schemeClr val="bg1">
                              <a:lumMod val="50000"/>
                            </a:schemeClr>
                          </a:solidFill>
                        </a:rPr>
                        <a:t>Average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14.18%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367998">
                <a:tc>
                  <a:txBody>
                    <a:bodyPr/>
                    <a:lstStyle/>
                    <a:p>
                      <a:pPr algn="l"/>
                      <a:r>
                        <a:rPr lang="en-US" sz="1200" b="0" dirty="0">
                          <a:solidFill>
                            <a:schemeClr val="bg1">
                              <a:lumMod val="50000"/>
                            </a:schemeClr>
                          </a:solidFill>
                        </a:rPr>
                        <a:t>Weak</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2.84%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281820">
                <a:tc>
                  <a:txBody>
                    <a:bodyPr/>
                    <a:lstStyle/>
                    <a:p>
                      <a:pPr algn="l"/>
                      <a:r>
                        <a:rPr lang="en-US" sz="1400" b="0" dirty="0">
                          <a:solidFill>
                            <a:schemeClr val="bg1">
                              <a:lumMod val="50000"/>
                            </a:schemeClr>
                          </a:solidFill>
                        </a:rPr>
                        <a:t>TOTAL</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400" dirty="0"/>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141</a:t>
                      </a:r>
                    </a:p>
                  </a:txBody>
                  <a:tcPr>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Q4: Housing DevelopmentWestbury Sub Mendip has 353 dwellings; please indicate what level of housing growth you would like to see over the next 15 years?</a:t>
            </a:r>
            <a:endParaRPr dirty="0"/>
          </a:p>
        </p:txBody>
      </p:sp>
      <p:sp>
        <p:nvSpPr>
          <p:cNvPr id="3" name="Title"/>
          <p:cNvSpPr>
            <a:spLocks noGrp="1"/>
          </p:cNvSpPr>
          <p:nvPr>
            <p:ph type="body" sz="quarter" idx="14"/>
          </p:nvPr>
        </p:nvSpPr>
        <p:spPr/>
        <p:txBody>
          <a:bodyPr/>
          <a:lstStyle/>
          <a:p>
            <a:r>
              <a:rPr lang="en-GB" dirty="0"/>
              <a:t>Answered: 135   Skipped: 7</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Data slides">
  <a:themeElements>
    <a:clrScheme name="Custom 93">
      <a:dk1>
        <a:srgbClr val="333333"/>
      </a:dk1>
      <a:lt1>
        <a:sysClr val="window" lastClr="FFFFFF"/>
      </a:lt1>
      <a:dk2>
        <a:srgbClr val="666666"/>
      </a:dk2>
      <a:lt2>
        <a:srgbClr val="EEECE1"/>
      </a:lt2>
      <a:accent1>
        <a:srgbClr val="00BF6F"/>
      </a:accent1>
      <a:accent2>
        <a:srgbClr val="507CB6"/>
      </a:accent2>
      <a:accent3>
        <a:srgbClr val="F9BE00"/>
      </a:accent3>
      <a:accent4>
        <a:srgbClr val="6BC8CD"/>
      </a:accent4>
      <a:accent5>
        <a:srgbClr val="EA854B"/>
      </a:accent5>
      <a:accent6>
        <a:srgbClr val="7D5E8F"/>
      </a:accent6>
      <a:hlink>
        <a:srgbClr val="31859C"/>
      </a:hlink>
      <a:folHlink>
        <a:srgbClr val="3185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12978</TotalTime>
  <Words>3317</Words>
  <Application>Microsoft Office PowerPoint</Application>
  <PresentationFormat>On-screen Show (16:9)</PresentationFormat>
  <Paragraphs>849</Paragraphs>
  <Slides>56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56</vt:i4>
      </vt:variant>
    </vt:vector>
  </HeadingPairs>
  <TitlesOfParts>
    <vt:vector size="59" baseType="lpstr">
      <vt:lpstr>Arial</vt:lpstr>
      <vt:lpstr>Helvetica Neue</vt:lpstr>
      <vt:lpstr>Data slides</vt:lpstr>
      <vt:lpstr>PowerPoint Presentation</vt:lpstr>
      <vt:lpstr>142</vt:lpstr>
      <vt:lpstr>Q1: For each of the following, please tick the box which you think best describes the current provision in the Parish:</vt:lpstr>
      <vt:lpstr>Q1: For each of the following, please tick the box which you think best describes the current provision in the Parish:</vt:lpstr>
      <vt:lpstr>Q2: As a community what should we focus on to become more sustainable? Please tick those that you consider are most important. Tick up to five.</vt:lpstr>
      <vt:lpstr>Q2: As a community what should we focus on to become more sustainable? Please tick those that you consider are most important. Tick up to five.</vt:lpstr>
      <vt:lpstr>Q3: In your opinion, how strong is the sense of community in the Parish? (tick one)</vt:lpstr>
      <vt:lpstr>Q3: In your opinion, how strong is the sense of community in the Parish? (tick one)</vt:lpstr>
      <vt:lpstr>Q4: Housing DevelopmentWestbury Sub Mendip has 353 dwellings; please indicate what level of housing growth you would like to see over the next 15 years?</vt:lpstr>
      <vt:lpstr>Q4: Housing DevelopmentWestbury Sub Mendip has 353 dwellings; please indicate what level of housing growth you would like to see over the next 15 years?</vt:lpstr>
      <vt:lpstr>Q5: Do you think the services below need improving to satisfy the future needs of the Parish?</vt:lpstr>
      <vt:lpstr>Q5: Do you think the services below need improving to satisfy the future needs of the Parish?</vt:lpstr>
      <vt:lpstr>Q6: Settlement CharacterHow important is it that the following characteristics of the conservation area of Westbury Sub Mendip are safeguarded and reflected in new development? (Conservation area is on the whole the older part of the village including the open spaces)</vt:lpstr>
      <vt:lpstr>Q6: Settlement CharacterHow important is it that the following characteristics of the conservation area of Westbury Sub Mendip are safeguarded and reflected in new development? (Conservation area is on the whole the older part of the village including the open spaces)</vt:lpstr>
      <vt:lpstr>Q7: Are there other physical ‘features’ in the Parish not mentioned in question 6, that are important to retain?</vt:lpstr>
      <vt:lpstr>Q7: Are there other physical ‘features’ in the Parish not mentioned in question 6, that are important to retain?</vt:lpstr>
      <vt:lpstr>Q11: Environment and EcologyHow important are the following to the setting of the village and character of the area?</vt:lpstr>
      <vt:lpstr>Q11: Environment and EcologyHow important are the following to the setting of the village and character of the area?</vt:lpstr>
      <vt:lpstr>Q12: How do you rate the provision for public access to the countryside?</vt:lpstr>
      <vt:lpstr>Q12: How do you rate the provision for public access to the countryside?</vt:lpstr>
      <vt:lpstr>Q14: We can protect local green spaces within or close to the village because of their amenity or recreation value – do you have any suggestions about which ones we should protect and why</vt:lpstr>
      <vt:lpstr>Q14: We can protect local green spaces within or close to the village because of their amenity or recreation value – do you have any suggestions about which ones we should protect and why</vt:lpstr>
      <vt:lpstr>Q16: In the area where you live, are you concerned about:</vt:lpstr>
      <vt:lpstr>Q16: In the area where you live, are you concerned about:</vt:lpstr>
      <vt:lpstr>Q17: Traffic and TransportThe Neighbourhood Plan is not able to include policies directly relating to highway management and maintenance but can affect pedestrian safety in the village and other user issues.Do any of the following traffic-related matters need addressing?</vt:lpstr>
      <vt:lpstr>Q17: Traffic and TransportThe Neighbourhood Plan is not able to include policies directly relating to highway management and maintenance but can affect pedestrian safety in the village and other user issues.Do any of the following traffic-related matters need addressing?</vt:lpstr>
      <vt:lpstr>Q18: Please rank the following list in order of importance (with 1 being highest).(Either click and drag or use arrows to move rows)</vt:lpstr>
      <vt:lpstr>Q18: Please rank the following list in order of importance (with 1 being highest).(Either click and drag or use arrows to move rows)</vt:lpstr>
      <vt:lpstr>Q19: Is the No. 126 bus service crucial to the life and well-being of Westbury Sub Mendip?</vt:lpstr>
      <vt:lpstr>Q19: Is the No. 126 bus service crucial to the life and well-being of Westbury Sub Mendip?</vt:lpstr>
      <vt:lpstr>Q20: How often do you use the buses to Wells / Cheddar / Westbury Sub Mendip?</vt:lpstr>
      <vt:lpstr>Q20: How often do you use the buses to Wells / Cheddar / Westbury Sub Mendip?</vt:lpstr>
      <vt:lpstr>Q21: Would your use of the bus service change if there was a more frequent or convenient service?</vt:lpstr>
      <vt:lpstr>Q21: Would your use of the bus service change if there was a more frequent or convenient service?</vt:lpstr>
      <vt:lpstr>Q24: Local Economy and TourismHow should we help provide for local jobs and support the local economy?</vt:lpstr>
      <vt:lpstr>Q24: Local Economy and TourismHow should we help provide for local jobs and support the local economy?</vt:lpstr>
      <vt:lpstr>Q25: Should we ensure there is local provision and services for visitors and tourists by:</vt:lpstr>
      <vt:lpstr>Q25: Should we ensure there is local provision and services for visitors and tourists by:</vt:lpstr>
      <vt:lpstr>Q26: How important are the following in the life of the community:</vt:lpstr>
      <vt:lpstr>Q26: How important are the following in the life of the community:</vt:lpstr>
      <vt:lpstr>Q27: How do you rate the services, facilities and opportunities available for the following groups:</vt:lpstr>
      <vt:lpstr>Q27: How do you rate the services, facilities and opportunities available for the following groups:</vt:lpstr>
      <vt:lpstr>Q29: Are you supportive of renewable energy installations being promoted and installed in the Parish?</vt:lpstr>
      <vt:lpstr>Q29: Are you supportive of renewable energy installations being promoted and installed in the Parish?</vt:lpstr>
      <vt:lpstr>Q30: Do you think that the village should develop a community-based renewable energy project?</vt:lpstr>
      <vt:lpstr>Q30: Do you think that the village should develop a community-based renewable energy project?</vt:lpstr>
      <vt:lpstr>Q33: Should we provide space for allotments and/or a community horticulture scheme?</vt:lpstr>
      <vt:lpstr>Q33: Should we provide space for allotments and/or a community horticulture scheme?</vt:lpstr>
      <vt:lpstr>Q38: Please tell us your age group (tick one)</vt:lpstr>
      <vt:lpstr>Q38: Please tell us your age group (tick one)</vt:lpstr>
      <vt:lpstr>Q39: Is your primary residence in the Parish of Westbury Sub Mendip?</vt:lpstr>
      <vt:lpstr>Q39: Is your primary residence in the Parish of Westbury Sub Mendip?</vt:lpstr>
      <vt:lpstr>Q40: If NO, please indicate your relationship with the Parish:</vt:lpstr>
      <vt:lpstr>Q40: If NO, please indicate your relationship with the Parish:</vt:lpstr>
      <vt:lpstr>Q41: Are you interested in helping prepare the Westbury Sub Mendip Neighbourhood Plan? By:</vt:lpstr>
      <vt:lpstr>Q41: Are you interested in helping prepare the Westbury Sub Mendip Neighbourhood Plan? By: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Langdon</dc:creator>
  <cp:lastModifiedBy>Mick Fletcher</cp:lastModifiedBy>
  <cp:revision>2</cp:revision>
  <dcterms:modified xsi:type="dcterms:W3CDTF">2025-01-18T09:52:43Z</dcterms:modified>
</cp:coreProperties>
</file>