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0.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6" r:id="rId3"/>
    <p:sldId id="273" r:id="rId4"/>
    <p:sldId id="278" r:id="rId5"/>
    <p:sldId id="277" r:id="rId6"/>
    <p:sldId id="258" r:id="rId7"/>
    <p:sldId id="261" r:id="rId8"/>
    <p:sldId id="259" r:id="rId9"/>
    <p:sldId id="260" r:id="rId10"/>
    <p:sldId id="275" r:id="rId11"/>
    <p:sldId id="262" r:id="rId12"/>
    <p:sldId id="263" r:id="rId13"/>
    <p:sldId id="264" r:id="rId14"/>
    <p:sldId id="265" r:id="rId15"/>
    <p:sldId id="267" r:id="rId1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8" d="100"/>
          <a:sy n="78" d="100"/>
        </p:scale>
        <p:origin x="675"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GB" dirty="0"/>
              <a:t>Which part of Westbury sub Mendip do you live in?</a:t>
            </a:r>
          </a:p>
        </c:rich>
      </c:tx>
      <c:layout>
        <c:manualLayout>
          <c:xMode val="edge"/>
          <c:yMode val="edge"/>
          <c:x val="0.14001962962962963"/>
          <c:y val="5.4876543209876547E-2"/>
        </c:manualLayout>
      </c:layout>
      <c:overlay val="0"/>
    </c:title>
    <c:autoTitleDeleted val="0"/>
    <c:plotArea>
      <c:layout/>
      <c:barChart>
        <c:barDir val="col"/>
        <c:grouping val="clustered"/>
        <c:varyColors val="0"/>
        <c:ser>
          <c:idx val="0"/>
          <c:order val="0"/>
          <c:tx>
            <c:strRef>
              <c:f>'Question 16'!$B$3</c:f>
              <c:strCache>
                <c:ptCount val="1"/>
                <c:pt idx="0">
                  <c:v>Responses</c:v>
                </c:pt>
              </c:strCache>
            </c:strRef>
          </c:tx>
          <c:spPr>
            <a:solidFill>
              <a:srgbClr val="00BF6F"/>
            </a:solidFill>
            <a:ln>
              <a:prstDash val="solid"/>
            </a:ln>
          </c:spPr>
          <c:invertIfNegative val="0"/>
          <c:cat>
            <c:strRef>
              <c:f>'Question 16'!$A$4:$A$6</c:f>
              <c:strCache>
                <c:ptCount val="3"/>
                <c:pt idx="0">
                  <c:v>North of the A371</c:v>
                </c:pt>
                <c:pt idx="1">
                  <c:v>South of the A371</c:v>
                </c:pt>
                <c:pt idx="2">
                  <c:v>Along the A371</c:v>
                </c:pt>
              </c:strCache>
            </c:strRef>
          </c:cat>
          <c:val>
            <c:numRef>
              <c:f>'Question 16'!$B$4:$B$6</c:f>
              <c:numCache>
                <c:formatCode>0.00%</c:formatCode>
                <c:ptCount val="3"/>
                <c:pt idx="0">
                  <c:v>0.53569999999999995</c:v>
                </c:pt>
                <c:pt idx="1">
                  <c:v>0.29459999999999997</c:v>
                </c:pt>
                <c:pt idx="2">
                  <c:v>0.1696</c:v>
                </c:pt>
              </c:numCache>
            </c:numRef>
          </c:val>
          <c:extLst>
            <c:ext xmlns:c16="http://schemas.microsoft.com/office/drawing/2014/chart" uri="{C3380CC4-5D6E-409C-BE32-E72D297353CC}">
              <c16:uniqueId val="{00000000-F5CD-4F24-A4F4-B01BEFDE5F7E}"/>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849108424862193"/>
          <c:y val="2.6773294778766728E-2"/>
          <c:w val="0.48449907345448401"/>
          <c:h val="0.82872623127450462"/>
        </c:manualLayout>
      </c:layout>
      <c:barChart>
        <c:barDir val="bar"/>
        <c:grouping val="clustered"/>
        <c:varyColors val="0"/>
        <c:ser>
          <c:idx val="1"/>
          <c:order val="1"/>
          <c:tx>
            <c:strRef>
              <c:f>'Question 13'!$C$3</c:f>
              <c:strCache>
                <c:ptCount val="1"/>
              </c:strCache>
            </c:strRef>
          </c:tx>
          <c:spPr>
            <a:solidFill>
              <a:srgbClr val="00B050"/>
            </a:solidFill>
            <a:ln>
              <a:noFill/>
            </a:ln>
            <a:effectLst/>
          </c:spPr>
          <c:invertIfNegative val="0"/>
          <c:cat>
            <c:strRef>
              <c:f>'Question 13'!$A$4:$A$8</c:f>
              <c:strCache>
                <c:ptCount val="5"/>
                <c:pt idx="0">
                  <c:v>Village Hall</c:v>
                </c:pt>
                <c:pt idx="1">
                  <c:v>Shop &amp; PO</c:v>
                </c:pt>
                <c:pt idx="2">
                  <c:v>Shared car park (Village Hall, Shop, School, Church Pub)</c:v>
                </c:pt>
                <c:pt idx="3">
                  <c:v>Allotments</c:v>
                </c:pt>
                <c:pt idx="4">
                  <c:v>Other (Please state below)</c:v>
                </c:pt>
              </c:strCache>
            </c:strRef>
          </c:cat>
          <c:val>
            <c:numRef>
              <c:f>'Question 13'!$C$4:$C$8</c:f>
              <c:numCache>
                <c:formatCode>General</c:formatCode>
                <c:ptCount val="5"/>
                <c:pt idx="0">
                  <c:v>33</c:v>
                </c:pt>
                <c:pt idx="1">
                  <c:v>10</c:v>
                </c:pt>
                <c:pt idx="2">
                  <c:v>18</c:v>
                </c:pt>
                <c:pt idx="3">
                  <c:v>57</c:v>
                </c:pt>
                <c:pt idx="4">
                  <c:v>1</c:v>
                </c:pt>
              </c:numCache>
            </c:numRef>
          </c:val>
          <c:extLst>
            <c:ext xmlns:c16="http://schemas.microsoft.com/office/drawing/2014/chart" uri="{C3380CC4-5D6E-409C-BE32-E72D297353CC}">
              <c16:uniqueId val="{00000000-3B03-4792-9402-D05DCF9E76FA}"/>
            </c:ext>
          </c:extLst>
        </c:ser>
        <c:ser>
          <c:idx val="3"/>
          <c:order val="3"/>
          <c:tx>
            <c:strRef>
              <c:f>'Question 13'!$E$3</c:f>
              <c:strCache>
                <c:ptCount val="1"/>
              </c:strCache>
            </c:strRef>
          </c:tx>
          <c:spPr>
            <a:solidFill>
              <a:schemeClr val="accent6">
                <a:lumMod val="50000"/>
              </a:schemeClr>
            </a:solidFill>
            <a:ln>
              <a:noFill/>
            </a:ln>
            <a:effectLst/>
          </c:spPr>
          <c:invertIfNegative val="0"/>
          <c:cat>
            <c:strRef>
              <c:f>'Question 13'!$A$4:$A$8</c:f>
              <c:strCache>
                <c:ptCount val="5"/>
                <c:pt idx="0">
                  <c:v>Village Hall</c:v>
                </c:pt>
                <c:pt idx="1">
                  <c:v>Shop &amp; PO</c:v>
                </c:pt>
                <c:pt idx="2">
                  <c:v>Shared car park (Village Hall, Shop, School, Church Pub)</c:v>
                </c:pt>
                <c:pt idx="3">
                  <c:v>Allotments</c:v>
                </c:pt>
                <c:pt idx="4">
                  <c:v>Other (Please state below)</c:v>
                </c:pt>
              </c:strCache>
            </c:strRef>
          </c:cat>
          <c:val>
            <c:numRef>
              <c:f>'Question 13'!$E$4:$E$8</c:f>
              <c:numCache>
                <c:formatCode>General</c:formatCode>
                <c:ptCount val="5"/>
                <c:pt idx="0">
                  <c:v>66</c:v>
                </c:pt>
                <c:pt idx="1">
                  <c:v>82</c:v>
                </c:pt>
                <c:pt idx="2">
                  <c:v>88</c:v>
                </c:pt>
                <c:pt idx="3">
                  <c:v>9</c:v>
                </c:pt>
                <c:pt idx="4">
                  <c:v>5</c:v>
                </c:pt>
              </c:numCache>
            </c:numRef>
          </c:val>
          <c:extLst>
            <c:ext xmlns:c16="http://schemas.microsoft.com/office/drawing/2014/chart" uri="{C3380CC4-5D6E-409C-BE32-E72D297353CC}">
              <c16:uniqueId val="{00000001-3B03-4792-9402-D05DCF9E76FA}"/>
            </c:ext>
          </c:extLst>
        </c:ser>
        <c:ser>
          <c:idx val="5"/>
          <c:order val="5"/>
          <c:tx>
            <c:strRef>
              <c:f>'Question 13'!$G$3</c:f>
              <c:strCache>
                <c:ptCount val="1"/>
              </c:strCache>
            </c:strRef>
          </c:tx>
          <c:spPr>
            <a:solidFill>
              <a:srgbClr val="FFC000"/>
            </a:solidFill>
            <a:ln>
              <a:noFill/>
            </a:ln>
            <a:effectLst/>
          </c:spPr>
          <c:invertIfNegative val="0"/>
          <c:cat>
            <c:strRef>
              <c:f>'Question 13'!$A$4:$A$8</c:f>
              <c:strCache>
                <c:ptCount val="5"/>
                <c:pt idx="0">
                  <c:v>Village Hall</c:v>
                </c:pt>
                <c:pt idx="1">
                  <c:v>Shop &amp; PO</c:v>
                </c:pt>
                <c:pt idx="2">
                  <c:v>Shared car park (Village Hall, Shop, School, Church Pub)</c:v>
                </c:pt>
                <c:pt idx="3">
                  <c:v>Allotments</c:v>
                </c:pt>
                <c:pt idx="4">
                  <c:v>Other (Please state below)</c:v>
                </c:pt>
              </c:strCache>
            </c:strRef>
          </c:cat>
          <c:val>
            <c:numRef>
              <c:f>'Question 13'!$G$4:$G$8</c:f>
              <c:numCache>
                <c:formatCode>General</c:formatCode>
                <c:ptCount val="5"/>
                <c:pt idx="0">
                  <c:v>3</c:v>
                </c:pt>
                <c:pt idx="1">
                  <c:v>5</c:v>
                </c:pt>
                <c:pt idx="2">
                  <c:v>2</c:v>
                </c:pt>
                <c:pt idx="3">
                  <c:v>10</c:v>
                </c:pt>
                <c:pt idx="4">
                  <c:v>2</c:v>
                </c:pt>
              </c:numCache>
            </c:numRef>
          </c:val>
          <c:extLst>
            <c:ext xmlns:c16="http://schemas.microsoft.com/office/drawing/2014/chart" uri="{C3380CC4-5D6E-409C-BE32-E72D297353CC}">
              <c16:uniqueId val="{00000002-3B03-4792-9402-D05DCF9E76FA}"/>
            </c:ext>
          </c:extLst>
        </c:ser>
        <c:dLbls>
          <c:showLegendKey val="0"/>
          <c:showVal val="0"/>
          <c:showCatName val="0"/>
          <c:showSerName val="0"/>
          <c:showPercent val="0"/>
          <c:showBubbleSize val="0"/>
        </c:dLbls>
        <c:gapWidth val="182"/>
        <c:axId val="583367128"/>
        <c:axId val="583365688"/>
        <c:extLst>
          <c:ext xmlns:c15="http://schemas.microsoft.com/office/drawing/2012/chart" uri="{02D57815-91ED-43cb-92C2-25804820EDAC}">
            <c15:filteredBarSeries>
              <c15:ser>
                <c:idx val="0"/>
                <c:order val="0"/>
                <c:tx>
                  <c:strRef>
                    <c:extLst>
                      <c:ext uri="{02D57815-91ED-43cb-92C2-25804820EDAC}">
                        <c15:formulaRef>
                          <c15:sqref>'Question 13'!$B$3</c15:sqref>
                        </c15:formulaRef>
                      </c:ext>
                    </c:extLst>
                    <c:strCache>
                      <c:ptCount val="1"/>
                      <c:pt idx="0">
                        <c:v>Ideally on greenfield site</c:v>
                      </c:pt>
                    </c:strCache>
                  </c:strRef>
                </c:tx>
                <c:spPr>
                  <a:solidFill>
                    <a:schemeClr val="accent1"/>
                  </a:solidFill>
                  <a:ln>
                    <a:noFill/>
                  </a:ln>
                  <a:effectLst/>
                </c:spPr>
                <c:invertIfNegative val="0"/>
                <c:cat>
                  <c:strRef>
                    <c:extLst>
                      <c:ext uri="{02D57815-91ED-43cb-92C2-25804820EDAC}">
                        <c15:formulaRef>
                          <c15:sqref>'Question 13'!$A$4:$A$8</c15:sqref>
                        </c15:formulaRef>
                      </c:ext>
                    </c:extLst>
                    <c:strCache>
                      <c:ptCount val="5"/>
                      <c:pt idx="0">
                        <c:v>Village Hall</c:v>
                      </c:pt>
                      <c:pt idx="1">
                        <c:v>Shop &amp; PO</c:v>
                      </c:pt>
                      <c:pt idx="2">
                        <c:v>Shared car park (Village Hall, Shop, School, Church Pub)</c:v>
                      </c:pt>
                      <c:pt idx="3">
                        <c:v>Allotments</c:v>
                      </c:pt>
                      <c:pt idx="4">
                        <c:v>Other (Please state below)</c:v>
                      </c:pt>
                    </c:strCache>
                  </c:strRef>
                </c:cat>
                <c:val>
                  <c:numRef>
                    <c:extLst>
                      <c:ext uri="{02D57815-91ED-43cb-92C2-25804820EDAC}">
                        <c15:formulaRef>
                          <c15:sqref>'Question 13'!$B$4:$B$8</c15:sqref>
                        </c15:formulaRef>
                      </c:ext>
                    </c:extLst>
                    <c:numCache>
                      <c:formatCode>0.00%</c:formatCode>
                      <c:ptCount val="5"/>
                      <c:pt idx="0">
                        <c:v>0.32350000000000001</c:v>
                      </c:pt>
                      <c:pt idx="1">
                        <c:v>0.1031</c:v>
                      </c:pt>
                      <c:pt idx="2">
                        <c:v>0.16669999999999999</c:v>
                      </c:pt>
                      <c:pt idx="3">
                        <c:v>0.75</c:v>
                      </c:pt>
                      <c:pt idx="4">
                        <c:v>0.125</c:v>
                      </c:pt>
                    </c:numCache>
                  </c:numRef>
                </c:val>
                <c:extLst>
                  <c:ext xmlns:c16="http://schemas.microsoft.com/office/drawing/2014/chart" uri="{C3380CC4-5D6E-409C-BE32-E72D297353CC}">
                    <c16:uniqueId val="{00000003-3B03-4792-9402-D05DCF9E76F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'Question 13'!$D$3</c15:sqref>
                        </c15:formulaRef>
                      </c:ext>
                    </c:extLst>
                    <c:strCache>
                      <c:ptCount val="1"/>
                      <c:pt idx="0">
                        <c:v>Ideally on brownfield site</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'Question 13'!$A$4:$A$8</c15:sqref>
                        </c15:formulaRef>
                      </c:ext>
                    </c:extLst>
                    <c:strCache>
                      <c:ptCount val="5"/>
                      <c:pt idx="0">
                        <c:v>Village Hall</c:v>
                      </c:pt>
                      <c:pt idx="1">
                        <c:v>Shop &amp; PO</c:v>
                      </c:pt>
                      <c:pt idx="2">
                        <c:v>Shared car park (Village Hall, Shop, School, Church Pub)</c:v>
                      </c:pt>
                      <c:pt idx="3">
                        <c:v>Allotments</c:v>
                      </c:pt>
                      <c:pt idx="4">
                        <c:v>Other (Please state below)</c:v>
                      </c:pt>
                    </c:strCache>
                  </c:strRef>
                </c:cat>
                <c:val>
                  <c:numRef>
                    <c:extLst xmlns:c15="http://schemas.microsoft.com/office/drawing/2012/chart">
                      <c:ext xmlns:c15="http://schemas.microsoft.com/office/drawing/2012/chart" uri="{02D57815-91ED-43cb-92C2-25804820EDAC}">
                        <c15:formulaRef>
                          <c15:sqref>'Question 13'!$D$4:$D$8</c15:sqref>
                        </c15:formulaRef>
                      </c:ext>
                    </c:extLst>
                    <c:numCache>
                      <c:formatCode>0.00%</c:formatCode>
                      <c:ptCount val="5"/>
                      <c:pt idx="0">
                        <c:v>0.6470999999999999</c:v>
                      </c:pt>
                      <c:pt idx="1">
                        <c:v>0.84540000000000004</c:v>
                      </c:pt>
                      <c:pt idx="2">
                        <c:v>0.81480000000000008</c:v>
                      </c:pt>
                      <c:pt idx="3">
                        <c:v>0.11840000000000001</c:v>
                      </c:pt>
                      <c:pt idx="4">
                        <c:v>0.625</c:v>
                      </c:pt>
                    </c:numCache>
                  </c:numRef>
                </c:val>
                <c:extLst xmlns:c15="http://schemas.microsoft.com/office/drawing/2012/chart">
                  <c:ext xmlns:c16="http://schemas.microsoft.com/office/drawing/2014/chart" uri="{C3380CC4-5D6E-409C-BE32-E72D297353CC}">
                    <c16:uniqueId val="{00000004-3B03-4792-9402-D05DCF9E76F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'Question 13'!$F$3</c15:sqref>
                        </c15:formulaRef>
                      </c:ext>
                    </c:extLst>
                    <c:strCache>
                      <c:ptCount val="1"/>
                      <c:pt idx="0">
                        <c:v>Other Location (Please indicate in box below)</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'Question 13'!$A$4:$A$8</c15:sqref>
                        </c15:formulaRef>
                      </c:ext>
                    </c:extLst>
                    <c:strCache>
                      <c:ptCount val="5"/>
                      <c:pt idx="0">
                        <c:v>Village Hall</c:v>
                      </c:pt>
                      <c:pt idx="1">
                        <c:v>Shop &amp; PO</c:v>
                      </c:pt>
                      <c:pt idx="2">
                        <c:v>Shared car park (Village Hall, Shop, School, Church Pub)</c:v>
                      </c:pt>
                      <c:pt idx="3">
                        <c:v>Allotments</c:v>
                      </c:pt>
                      <c:pt idx="4">
                        <c:v>Other (Please state below)</c:v>
                      </c:pt>
                    </c:strCache>
                  </c:strRef>
                </c:cat>
                <c:val>
                  <c:numRef>
                    <c:extLst xmlns:c15="http://schemas.microsoft.com/office/drawing/2012/chart">
                      <c:ext xmlns:c15="http://schemas.microsoft.com/office/drawing/2012/chart" uri="{02D57815-91ED-43cb-92C2-25804820EDAC}">
                        <c15:formulaRef>
                          <c15:sqref>'Question 13'!$F$4:$F$8</c15:sqref>
                        </c15:formulaRef>
                      </c:ext>
                    </c:extLst>
                    <c:numCache>
                      <c:formatCode>0.00%</c:formatCode>
                      <c:ptCount val="5"/>
                      <c:pt idx="0">
                        <c:v>2.9399999999999999E-2</c:v>
                      </c:pt>
                      <c:pt idx="1">
                        <c:v>5.1499999999999997E-2</c:v>
                      </c:pt>
                      <c:pt idx="2">
                        <c:v>1.8499999999999999E-2</c:v>
                      </c:pt>
                      <c:pt idx="3">
                        <c:v>0.13159999999999999</c:v>
                      </c:pt>
                      <c:pt idx="4">
                        <c:v>0.25</c:v>
                      </c:pt>
                    </c:numCache>
                  </c:numRef>
                </c:val>
                <c:extLst xmlns:c15="http://schemas.microsoft.com/office/drawing/2012/chart">
                  <c:ext xmlns:c16="http://schemas.microsoft.com/office/drawing/2014/chart" uri="{C3380CC4-5D6E-409C-BE32-E72D297353CC}">
                    <c16:uniqueId val="{00000005-3B03-4792-9402-D05DCF9E76FA}"/>
                  </c:ext>
                </c:extLst>
              </c15:ser>
            </c15:filteredBarSeries>
          </c:ext>
        </c:extLst>
      </c:barChart>
      <c:catAx>
        <c:axId val="583367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3365688"/>
        <c:crosses val="autoZero"/>
        <c:auto val="1"/>
        <c:lblAlgn val="ctr"/>
        <c:lblOffset val="100"/>
        <c:noMultiLvlLbl val="0"/>
      </c:catAx>
      <c:valAx>
        <c:axId val="583365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367128"/>
        <c:crosses val="autoZero"/>
        <c:crossBetween val="between"/>
      </c:valAx>
      <c:spPr>
        <a:noFill/>
        <a:ln>
          <a:noFill/>
        </a:ln>
        <a:effectLst/>
      </c:spPr>
    </c:plotArea>
    <c:legend>
      <c:legendPos val="b"/>
      <c:layout>
        <c:manualLayout>
          <c:xMode val="edge"/>
          <c:yMode val="edge"/>
          <c:x val="2.3938610539990461E-2"/>
          <c:y val="0.59035019162933033"/>
          <c:w val="3.0560727469073731E-2"/>
          <c:h val="0.2691045471855503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GB"/>
              <a:t>Which age group are you in ?</a:t>
            </a:r>
          </a:p>
        </c:rich>
      </c:tx>
      <c:overlay val="0"/>
    </c:title>
    <c:autoTitleDeleted val="0"/>
    <c:plotArea>
      <c:layout>
        <c:manualLayout>
          <c:layoutTarget val="inner"/>
          <c:xMode val="edge"/>
          <c:yMode val="edge"/>
          <c:x val="0.12871888888888888"/>
          <c:y val="0.17953456790123457"/>
          <c:w val="0.71163814814814819"/>
          <c:h val="0.74186790123456792"/>
        </c:manualLayout>
      </c:layout>
      <c:barChart>
        <c:barDir val="col"/>
        <c:grouping val="clustered"/>
        <c:varyColors val="0"/>
        <c:ser>
          <c:idx val="0"/>
          <c:order val="0"/>
          <c:tx>
            <c:strRef>
              <c:f>'Question 17'!$B$3</c:f>
              <c:strCache>
                <c:ptCount val="1"/>
                <c:pt idx="0">
                  <c:v>Responses</c:v>
                </c:pt>
              </c:strCache>
            </c:strRef>
          </c:tx>
          <c:spPr>
            <a:solidFill>
              <a:srgbClr val="00BF6F"/>
            </a:solidFill>
            <a:ln>
              <a:prstDash val="solid"/>
            </a:ln>
          </c:spPr>
          <c:invertIfNegative val="0"/>
          <c:cat>
            <c:strRef>
              <c:f>'Question 17'!$A$4:$A$7</c:f>
              <c:strCache>
                <c:ptCount val="4"/>
                <c:pt idx="0">
                  <c:v>Age 14-21</c:v>
                </c:pt>
                <c:pt idx="1">
                  <c:v>Age 22-45</c:v>
                </c:pt>
                <c:pt idx="2">
                  <c:v>Age 46-65</c:v>
                </c:pt>
                <c:pt idx="3">
                  <c:v>Age 66+</c:v>
                </c:pt>
              </c:strCache>
            </c:strRef>
          </c:cat>
          <c:val>
            <c:numRef>
              <c:f>'Question 17'!$B$4:$B$7</c:f>
              <c:numCache>
                <c:formatCode>0.00%</c:formatCode>
                <c:ptCount val="4"/>
                <c:pt idx="0">
                  <c:v>1.7899999999999999E-2</c:v>
                </c:pt>
                <c:pt idx="1">
                  <c:v>0.125</c:v>
                </c:pt>
                <c:pt idx="2">
                  <c:v>0.3125</c:v>
                </c:pt>
                <c:pt idx="3">
                  <c:v>0.54459999999999997</c:v>
                </c:pt>
              </c:numCache>
            </c:numRef>
          </c:val>
          <c:extLst>
            <c:ext xmlns:c16="http://schemas.microsoft.com/office/drawing/2014/chart" uri="{C3380CC4-5D6E-409C-BE32-E72D297353CC}">
              <c16:uniqueId val="{00000000-F208-49DF-9B6B-D0F1E872465B}"/>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GB"/>
              <a:t>Can you tell us about your household?</a:t>
            </a:r>
          </a:p>
        </c:rich>
      </c:tx>
      <c:overlay val="0"/>
    </c:title>
    <c:autoTitleDeleted val="0"/>
    <c:plotArea>
      <c:layout/>
      <c:barChart>
        <c:barDir val="col"/>
        <c:grouping val="clustered"/>
        <c:varyColors val="0"/>
        <c:ser>
          <c:idx val="0"/>
          <c:order val="0"/>
          <c:tx>
            <c:strRef>
              <c:f>'Question 15'!$B$3</c:f>
              <c:strCache>
                <c:ptCount val="1"/>
                <c:pt idx="0">
                  <c:v>Responses</c:v>
                </c:pt>
              </c:strCache>
            </c:strRef>
          </c:tx>
          <c:spPr>
            <a:solidFill>
              <a:srgbClr val="00BF6F"/>
            </a:solidFill>
            <a:ln>
              <a:prstDash val="solid"/>
            </a:ln>
          </c:spPr>
          <c:invertIfNegative val="0"/>
          <c:cat>
            <c:strRef>
              <c:f>'Question 15'!$A$4:$A$7</c:f>
              <c:strCache>
                <c:ptCount val="4"/>
                <c:pt idx="0">
                  <c:v>I live alone</c:v>
                </c:pt>
                <c:pt idx="1">
                  <c:v>I live with school age children</c:v>
                </c:pt>
                <c:pt idx="2">
                  <c:v>I live with other adult(s)</c:v>
                </c:pt>
                <c:pt idx="3">
                  <c:v>Other (please specify)</c:v>
                </c:pt>
              </c:strCache>
            </c:strRef>
          </c:cat>
          <c:val>
            <c:numRef>
              <c:f>'Question 15'!$B$4:$B$7</c:f>
              <c:numCache>
                <c:formatCode>0.00%</c:formatCode>
                <c:ptCount val="4"/>
                <c:pt idx="0">
                  <c:v>0.12609999999999999</c:v>
                </c:pt>
                <c:pt idx="1">
                  <c:v>0.16220000000000001</c:v>
                </c:pt>
                <c:pt idx="2">
                  <c:v>0.69370000000000009</c:v>
                </c:pt>
                <c:pt idx="3">
                  <c:v>1.7999999999999999E-2</c:v>
                </c:pt>
              </c:numCache>
            </c:numRef>
          </c:val>
          <c:extLst>
            <c:ext xmlns:c16="http://schemas.microsoft.com/office/drawing/2014/chart" uri="{C3380CC4-5D6E-409C-BE32-E72D297353CC}">
              <c16:uniqueId val="{00000000-C0F0-45B2-9F73-14DEC33AF1A5}"/>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A2 - Pls rank the </a:t>
            </a:r>
            <a:r>
              <a:rPr lang="en-US" sz="2400" dirty="0">
                <a:highlight>
                  <a:srgbClr val="FFFF00"/>
                </a:highlight>
              </a:rPr>
              <a:t>top three </a:t>
            </a:r>
            <a:r>
              <a:rPr lang="en-US" sz="2400" dirty="0"/>
              <a:t>most important village facilities you feel should be considered for locating on the greenfield area</a:t>
            </a:r>
          </a:p>
        </c:rich>
      </c:tx>
      <c:layout>
        <c:manualLayout>
          <c:xMode val="edge"/>
          <c:yMode val="edge"/>
          <c:x val="9.8483056793792323E-2"/>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386494964503879E-2"/>
          <c:y val="0.24649899251583191"/>
          <c:w val="0.94819836552748882"/>
          <c:h val="0.52312895797351755"/>
        </c:manualLayout>
      </c:layout>
      <c:barChart>
        <c:barDir val="col"/>
        <c:grouping val="stacked"/>
        <c:varyColors val="0"/>
        <c:ser>
          <c:idx val="1"/>
          <c:order val="1"/>
          <c:tx>
            <c:strRef>
              <c:f>'Question 2'!$C$4</c:f>
              <c:strCache>
                <c:ptCount val="1"/>
              </c:strCache>
              <c:extLst xmlns:c15="http://schemas.microsoft.com/office/drawing/2012/chart"/>
            </c:strRef>
          </c:tx>
          <c:spPr>
            <a:solidFill>
              <a:schemeClr val="accent2"/>
            </a:solidFill>
            <a:ln>
              <a:noFill/>
            </a:ln>
            <a:effectLst/>
          </c:spPr>
          <c:invertIfNegative val="0"/>
          <c:cat>
            <c:strRef>
              <c:f>'Question 2'!$A$5:$A$10</c:f>
              <c:strCache>
                <c:ptCount val="6"/>
                <c:pt idx="0">
                  <c:v>Village Hall</c:v>
                </c:pt>
                <c:pt idx="1">
                  <c:v>Shop &amp; PO</c:v>
                </c:pt>
                <c:pt idx="2">
                  <c:v>Shared parking (Hall, Shop, School, Church, Pub)</c:v>
                </c:pt>
                <c:pt idx="3">
                  <c:v>Changing rooms and toilets (playing field)</c:v>
                </c:pt>
                <c:pt idx="4">
                  <c:v>Allotments</c:v>
                </c:pt>
                <c:pt idx="5">
                  <c:v>Other  (Pls state)</c:v>
                </c:pt>
              </c:strCache>
              <c:extLst xmlns:c15="http://schemas.microsoft.com/office/drawing/2012/chart"/>
            </c:strRef>
          </c:cat>
          <c:val>
            <c:numRef>
              <c:f>'Question 2'!$C$5:$C$10</c:f>
              <c:numCache>
                <c:formatCode>General</c:formatCode>
                <c:ptCount val="6"/>
                <c:pt idx="0">
                  <c:v>39</c:v>
                </c:pt>
                <c:pt idx="1">
                  <c:v>20</c:v>
                </c:pt>
                <c:pt idx="2">
                  <c:v>24</c:v>
                </c:pt>
                <c:pt idx="3">
                  <c:v>21</c:v>
                </c:pt>
                <c:pt idx="4">
                  <c:v>4</c:v>
                </c:pt>
                <c:pt idx="5">
                  <c:v>4</c:v>
                </c:pt>
              </c:numCache>
              <c:extLst xmlns:c15="http://schemas.microsoft.com/office/drawing/2012/chart"/>
            </c:numRef>
          </c:val>
          <c:extLst xmlns:c15="http://schemas.microsoft.com/office/drawing/2012/chart">
            <c:ext xmlns:c16="http://schemas.microsoft.com/office/drawing/2014/chart" uri="{C3380CC4-5D6E-409C-BE32-E72D297353CC}">
              <c16:uniqueId val="{00000000-84F3-47F8-9CF0-56EBFBA5214F}"/>
            </c:ext>
          </c:extLst>
        </c:ser>
        <c:ser>
          <c:idx val="3"/>
          <c:order val="3"/>
          <c:tx>
            <c:strRef>
              <c:f>'Question 2'!$E$4</c:f>
              <c:strCache>
                <c:ptCount val="1"/>
              </c:strCache>
              <c:extLst xmlns:c15="http://schemas.microsoft.com/office/drawing/2012/chart"/>
            </c:strRef>
          </c:tx>
          <c:spPr>
            <a:solidFill>
              <a:schemeClr val="accent4"/>
            </a:solidFill>
            <a:ln>
              <a:noFill/>
            </a:ln>
            <a:effectLst/>
          </c:spPr>
          <c:invertIfNegative val="0"/>
          <c:cat>
            <c:strRef>
              <c:f>'Question 2'!$A$5:$A$10</c:f>
              <c:strCache>
                <c:ptCount val="6"/>
                <c:pt idx="0">
                  <c:v>Village Hall</c:v>
                </c:pt>
                <c:pt idx="1">
                  <c:v>Shop &amp; PO</c:v>
                </c:pt>
                <c:pt idx="2">
                  <c:v>Shared parking (Hall, Shop, School, Church, Pub)</c:v>
                </c:pt>
                <c:pt idx="3">
                  <c:v>Changing rooms and toilets (playing field)</c:v>
                </c:pt>
                <c:pt idx="4">
                  <c:v>Allotments</c:v>
                </c:pt>
                <c:pt idx="5">
                  <c:v>Other  (Pls state)</c:v>
                </c:pt>
              </c:strCache>
              <c:extLst xmlns:c15="http://schemas.microsoft.com/office/drawing/2012/chart"/>
            </c:strRef>
          </c:cat>
          <c:val>
            <c:numRef>
              <c:f>'Question 2'!$E$5:$E$10</c:f>
              <c:numCache>
                <c:formatCode>General</c:formatCode>
                <c:ptCount val="6"/>
                <c:pt idx="0">
                  <c:v>31</c:v>
                </c:pt>
                <c:pt idx="1">
                  <c:v>20</c:v>
                </c:pt>
                <c:pt idx="2">
                  <c:v>32</c:v>
                </c:pt>
                <c:pt idx="3">
                  <c:v>21</c:v>
                </c:pt>
                <c:pt idx="4">
                  <c:v>7</c:v>
                </c:pt>
                <c:pt idx="5">
                  <c:v>1</c:v>
                </c:pt>
              </c:numCache>
              <c:extLst xmlns:c15="http://schemas.microsoft.com/office/drawing/2012/chart"/>
            </c:numRef>
          </c:val>
          <c:extLst xmlns:c15="http://schemas.microsoft.com/office/drawing/2012/chart">
            <c:ext xmlns:c16="http://schemas.microsoft.com/office/drawing/2014/chart" uri="{C3380CC4-5D6E-409C-BE32-E72D297353CC}">
              <c16:uniqueId val="{00000001-84F3-47F8-9CF0-56EBFBA5214F}"/>
            </c:ext>
          </c:extLst>
        </c:ser>
        <c:ser>
          <c:idx val="5"/>
          <c:order val="5"/>
          <c:tx>
            <c:strRef>
              <c:f>'Question 2'!$G$4</c:f>
              <c:strCache>
                <c:ptCount val="1"/>
              </c:strCache>
              <c:extLst xmlns:c15="http://schemas.microsoft.com/office/drawing/2012/chart"/>
            </c:strRef>
          </c:tx>
          <c:spPr>
            <a:solidFill>
              <a:schemeClr val="accent6"/>
            </a:solidFill>
            <a:ln>
              <a:noFill/>
            </a:ln>
            <a:effectLst/>
          </c:spPr>
          <c:invertIfNegative val="0"/>
          <c:cat>
            <c:strRef>
              <c:f>'Question 2'!$A$5:$A$10</c:f>
              <c:strCache>
                <c:ptCount val="6"/>
                <c:pt idx="0">
                  <c:v>Village Hall</c:v>
                </c:pt>
                <c:pt idx="1">
                  <c:v>Shop &amp; PO</c:v>
                </c:pt>
                <c:pt idx="2">
                  <c:v>Shared parking (Hall, Shop, School, Church, Pub)</c:v>
                </c:pt>
                <c:pt idx="3">
                  <c:v>Changing rooms and toilets (playing field)</c:v>
                </c:pt>
                <c:pt idx="4">
                  <c:v>Allotments</c:v>
                </c:pt>
                <c:pt idx="5">
                  <c:v>Other  (Pls state)</c:v>
                </c:pt>
              </c:strCache>
              <c:extLst xmlns:c15="http://schemas.microsoft.com/office/drawing/2012/chart"/>
            </c:strRef>
          </c:cat>
          <c:val>
            <c:numRef>
              <c:f>'Question 2'!$G$5:$G$10</c:f>
              <c:numCache>
                <c:formatCode>General</c:formatCode>
                <c:ptCount val="6"/>
                <c:pt idx="0">
                  <c:v>17</c:v>
                </c:pt>
                <c:pt idx="1">
                  <c:v>21</c:v>
                </c:pt>
                <c:pt idx="2">
                  <c:v>44</c:v>
                </c:pt>
                <c:pt idx="3">
                  <c:v>15</c:v>
                </c:pt>
                <c:pt idx="4">
                  <c:v>15</c:v>
                </c:pt>
                <c:pt idx="5">
                  <c:v>0</c:v>
                </c:pt>
              </c:numCache>
              <c:extLst xmlns:c15="http://schemas.microsoft.com/office/drawing/2012/chart"/>
            </c:numRef>
          </c:val>
          <c:extLst xmlns:c15="http://schemas.microsoft.com/office/drawing/2012/chart">
            <c:ext xmlns:c16="http://schemas.microsoft.com/office/drawing/2014/chart" uri="{C3380CC4-5D6E-409C-BE32-E72D297353CC}">
              <c16:uniqueId val="{00000002-84F3-47F8-9CF0-56EBFBA5214F}"/>
            </c:ext>
          </c:extLst>
        </c:ser>
        <c:dLbls>
          <c:showLegendKey val="0"/>
          <c:showVal val="0"/>
          <c:showCatName val="0"/>
          <c:showSerName val="0"/>
          <c:showPercent val="0"/>
          <c:showBubbleSize val="0"/>
        </c:dLbls>
        <c:gapWidth val="150"/>
        <c:overlap val="100"/>
        <c:axId val="616666784"/>
        <c:axId val="616667504"/>
        <c:extLst>
          <c:ext xmlns:c15="http://schemas.microsoft.com/office/drawing/2012/chart" uri="{02D57815-91ED-43cb-92C2-25804820EDAC}">
            <c15:filteredBarSeries>
              <c15:ser>
                <c:idx val="0"/>
                <c:order val="0"/>
                <c:tx>
                  <c:strRef>
                    <c:extLst>
                      <c:ext uri="{02D57815-91ED-43cb-92C2-25804820EDAC}">
                        <c15:formulaRef>
                          <c15:sqref>'Question 2'!$B$4</c15:sqref>
                        </c15:formulaRef>
                      </c:ext>
                    </c:extLst>
                    <c:strCache>
                      <c:ptCount val="1"/>
                      <c:pt idx="0">
                        <c:v>1</c:v>
                      </c:pt>
                    </c:strCache>
                  </c:strRef>
                </c:tx>
                <c:spPr>
                  <a:solidFill>
                    <a:schemeClr val="accent1"/>
                  </a:solidFill>
                  <a:ln>
                    <a:noFill/>
                  </a:ln>
                  <a:effectLst/>
                </c:spPr>
                <c:invertIfNegative val="0"/>
                <c:cat>
                  <c:strRef>
                    <c:extLst>
                      <c:ext uri="{02D57815-91ED-43cb-92C2-25804820EDAC}">
                        <c15:formulaRef>
                          <c15:sqref>'Question 2'!$A$5:$A$10</c15:sqref>
                        </c15:formulaRef>
                      </c:ext>
                    </c:extLst>
                    <c:strCache>
                      <c:ptCount val="6"/>
                      <c:pt idx="0">
                        <c:v>Village Hall</c:v>
                      </c:pt>
                      <c:pt idx="1">
                        <c:v>Shop &amp; PO</c:v>
                      </c:pt>
                      <c:pt idx="2">
                        <c:v>Shared parking (Hall, Shop, School, Church, Pub)</c:v>
                      </c:pt>
                      <c:pt idx="3">
                        <c:v>Changing rooms and toilets (playing field)</c:v>
                      </c:pt>
                      <c:pt idx="4">
                        <c:v>Allotments</c:v>
                      </c:pt>
                      <c:pt idx="5">
                        <c:v>Other  (Pls state)</c:v>
                      </c:pt>
                    </c:strCache>
                  </c:strRef>
                </c:cat>
                <c:val>
                  <c:numRef>
                    <c:extLst>
                      <c:ext uri="{02D57815-91ED-43cb-92C2-25804820EDAC}">
                        <c15:formulaRef>
                          <c15:sqref>'Question 2'!$B$5:$B$10</c15:sqref>
                        </c15:formulaRef>
                      </c:ext>
                    </c:extLst>
                    <c:numCache>
                      <c:formatCode>0.00%</c:formatCode>
                      <c:ptCount val="6"/>
                      <c:pt idx="0">
                        <c:v>0.34820000000000001</c:v>
                      </c:pt>
                      <c:pt idx="1">
                        <c:v>0.17860000000000001</c:v>
                      </c:pt>
                      <c:pt idx="2">
                        <c:v>0.21429999999999999</c:v>
                      </c:pt>
                      <c:pt idx="3">
                        <c:v>0.1875</c:v>
                      </c:pt>
                      <c:pt idx="4">
                        <c:v>3.5700000000000003E-2</c:v>
                      </c:pt>
                      <c:pt idx="5">
                        <c:v>3.5700000000000003E-2</c:v>
                      </c:pt>
                    </c:numCache>
                  </c:numRef>
                </c:val>
                <c:extLst>
                  <c:ext xmlns:c16="http://schemas.microsoft.com/office/drawing/2014/chart" uri="{C3380CC4-5D6E-409C-BE32-E72D297353CC}">
                    <c16:uniqueId val="{00000003-84F3-47F8-9CF0-56EBFBA5214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'Question 2'!$D$4</c15:sqref>
                        </c15:formulaRef>
                      </c:ext>
                    </c:extLst>
                    <c:strCache>
                      <c:ptCount val="1"/>
                      <c:pt idx="0">
                        <c:v>2</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'Question 2'!$A$5:$A$10</c15:sqref>
                        </c15:formulaRef>
                      </c:ext>
                    </c:extLst>
                    <c:strCache>
                      <c:ptCount val="6"/>
                      <c:pt idx="0">
                        <c:v>Village Hall</c:v>
                      </c:pt>
                      <c:pt idx="1">
                        <c:v>Shop &amp; PO</c:v>
                      </c:pt>
                      <c:pt idx="2">
                        <c:v>Shared parking (Hall, Shop, School, Church, Pub)</c:v>
                      </c:pt>
                      <c:pt idx="3">
                        <c:v>Changing rooms and toilets (playing field)</c:v>
                      </c:pt>
                      <c:pt idx="4">
                        <c:v>Allotments</c:v>
                      </c:pt>
                      <c:pt idx="5">
                        <c:v>Other  (Pls state)</c:v>
                      </c:pt>
                    </c:strCache>
                  </c:strRef>
                </c:cat>
                <c:val>
                  <c:numRef>
                    <c:extLst xmlns:c15="http://schemas.microsoft.com/office/drawing/2012/chart">
                      <c:ext xmlns:c15="http://schemas.microsoft.com/office/drawing/2012/chart" uri="{02D57815-91ED-43cb-92C2-25804820EDAC}">
                        <c15:formulaRef>
                          <c15:sqref>'Question 2'!$D$5:$D$10</c15:sqref>
                        </c15:formulaRef>
                      </c:ext>
                    </c:extLst>
                    <c:numCache>
                      <c:formatCode>0.00%</c:formatCode>
                      <c:ptCount val="6"/>
                      <c:pt idx="0">
                        <c:v>0.27679999999999999</c:v>
                      </c:pt>
                      <c:pt idx="1">
                        <c:v>0.17860000000000001</c:v>
                      </c:pt>
                      <c:pt idx="2">
                        <c:v>0.28570000000000001</c:v>
                      </c:pt>
                      <c:pt idx="3">
                        <c:v>0.1875</c:v>
                      </c:pt>
                      <c:pt idx="4">
                        <c:v>6.25E-2</c:v>
                      </c:pt>
                      <c:pt idx="5">
                        <c:v>8.8999999999999999E-3</c:v>
                      </c:pt>
                    </c:numCache>
                  </c:numRef>
                </c:val>
                <c:extLst xmlns:c15="http://schemas.microsoft.com/office/drawing/2012/chart">
                  <c:ext xmlns:c16="http://schemas.microsoft.com/office/drawing/2014/chart" uri="{C3380CC4-5D6E-409C-BE32-E72D297353CC}">
                    <c16:uniqueId val="{00000004-84F3-47F8-9CF0-56EBFBA5214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'Question 2'!$F$4</c15:sqref>
                        </c15:formulaRef>
                      </c:ext>
                    </c:extLst>
                    <c:strCache>
                      <c:ptCount val="1"/>
                      <c:pt idx="0">
                        <c:v>3</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'Question 2'!$A$5:$A$10</c15:sqref>
                        </c15:formulaRef>
                      </c:ext>
                    </c:extLst>
                    <c:strCache>
                      <c:ptCount val="6"/>
                      <c:pt idx="0">
                        <c:v>Village Hall</c:v>
                      </c:pt>
                      <c:pt idx="1">
                        <c:v>Shop &amp; PO</c:v>
                      </c:pt>
                      <c:pt idx="2">
                        <c:v>Shared parking (Hall, Shop, School, Church, Pub)</c:v>
                      </c:pt>
                      <c:pt idx="3">
                        <c:v>Changing rooms and toilets (playing field)</c:v>
                      </c:pt>
                      <c:pt idx="4">
                        <c:v>Allotments</c:v>
                      </c:pt>
                      <c:pt idx="5">
                        <c:v>Other  (Pls state)</c:v>
                      </c:pt>
                    </c:strCache>
                  </c:strRef>
                </c:cat>
                <c:val>
                  <c:numRef>
                    <c:extLst xmlns:c15="http://schemas.microsoft.com/office/drawing/2012/chart">
                      <c:ext xmlns:c15="http://schemas.microsoft.com/office/drawing/2012/chart" uri="{02D57815-91ED-43cb-92C2-25804820EDAC}">
                        <c15:formulaRef>
                          <c15:sqref>'Question 2'!$F$5:$F$10</c15:sqref>
                        </c15:formulaRef>
                      </c:ext>
                    </c:extLst>
                    <c:numCache>
                      <c:formatCode>0.00%</c:formatCode>
                      <c:ptCount val="6"/>
                      <c:pt idx="0">
                        <c:v>0.15179999999999999</c:v>
                      </c:pt>
                      <c:pt idx="1">
                        <c:v>0.1875</c:v>
                      </c:pt>
                      <c:pt idx="2">
                        <c:v>0.39290000000000003</c:v>
                      </c:pt>
                      <c:pt idx="3">
                        <c:v>0.13389999999999999</c:v>
                      </c:pt>
                      <c:pt idx="4">
                        <c:v>0.13389999999999999</c:v>
                      </c:pt>
                      <c:pt idx="5">
                        <c:v>0</c:v>
                      </c:pt>
                    </c:numCache>
                  </c:numRef>
                </c:val>
                <c:extLst xmlns:c15="http://schemas.microsoft.com/office/drawing/2012/chart">
                  <c:ext xmlns:c16="http://schemas.microsoft.com/office/drawing/2014/chart" uri="{C3380CC4-5D6E-409C-BE32-E72D297353CC}">
                    <c16:uniqueId val="{00000005-84F3-47F8-9CF0-56EBFBA5214F}"/>
                  </c:ext>
                </c:extLst>
              </c15:ser>
            </c15:filteredBarSeries>
          </c:ext>
        </c:extLst>
      </c:barChart>
      <c:catAx>
        <c:axId val="61666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6667504"/>
        <c:crosses val="autoZero"/>
        <c:auto val="1"/>
        <c:lblAlgn val="ctr"/>
        <c:lblOffset val="100"/>
        <c:noMultiLvlLbl val="0"/>
      </c:catAx>
      <c:valAx>
        <c:axId val="61666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6666784"/>
        <c:crosses val="autoZero"/>
        <c:crossBetween val="between"/>
      </c:valAx>
      <c:spPr>
        <a:noFill/>
        <a:ln>
          <a:noFill/>
        </a:ln>
        <a:effectLst/>
      </c:spPr>
    </c:plotArea>
    <c:legend>
      <c:legendPos val="b"/>
      <c:layout>
        <c:manualLayout>
          <c:xMode val="edge"/>
          <c:yMode val="edge"/>
          <c:x val="0.81402519811788021"/>
          <c:y val="0.24866076568796772"/>
          <c:w val="0.14774609955423476"/>
          <c:h val="7.7314335060449046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941831904251512E-2"/>
          <c:y val="2.7011877394636015E-2"/>
          <c:w val="0.87103541443372645"/>
          <c:h val="0.5820448275862069"/>
        </c:manualLayout>
      </c:layout>
      <c:barChart>
        <c:barDir val="col"/>
        <c:grouping val="clustered"/>
        <c:varyColors val="0"/>
        <c:ser>
          <c:idx val="0"/>
          <c:order val="0"/>
          <c:tx>
            <c:strRef>
              <c:f>'Question 4'!$B$3</c:f>
              <c:strCache>
                <c:ptCount val="1"/>
                <c:pt idx="0">
                  <c:v>A (top left)</c:v>
                </c:pt>
              </c:strCache>
            </c:strRef>
          </c:tx>
          <c:spPr>
            <a:solidFill>
              <a:srgbClr val="00BF6F"/>
            </a:solidFill>
            <a:ln>
              <a:prstDash val="solid"/>
            </a:ln>
          </c:spPr>
          <c:invertIfNegative val="0"/>
          <c:cat>
            <c:strRef>
              <c:f>'Question 4'!$A$4:$A$9</c:f>
              <c:strCache>
                <c:ptCount val="6"/>
                <c:pt idx="0">
                  <c:v>Village Hall</c:v>
                </c:pt>
                <c:pt idx="1">
                  <c:v>Shop &amp; PO</c:v>
                </c:pt>
                <c:pt idx="2">
                  <c:v>Shared parking (Hall, Shop, School, Church, Pub)</c:v>
                </c:pt>
                <c:pt idx="3">
                  <c:v>Changing rooms and toilets (playing field)</c:v>
                </c:pt>
                <c:pt idx="4">
                  <c:v>Allotments</c:v>
                </c:pt>
                <c:pt idx="5">
                  <c:v>Other (Pls state)</c:v>
                </c:pt>
              </c:strCache>
            </c:strRef>
          </c:cat>
          <c:val>
            <c:numRef>
              <c:f>'Question 4'!$B$4:$B$9</c:f>
              <c:numCache>
                <c:formatCode>0.00%</c:formatCode>
                <c:ptCount val="6"/>
                <c:pt idx="0">
                  <c:v>0.26140000000000002</c:v>
                </c:pt>
                <c:pt idx="1">
                  <c:v>7.9399999999999998E-2</c:v>
                </c:pt>
                <c:pt idx="2">
                  <c:v>8.4199999999999997E-2</c:v>
                </c:pt>
                <c:pt idx="3">
                  <c:v>0.73129999999999995</c:v>
                </c:pt>
                <c:pt idx="4">
                  <c:v>0.32429999999999998</c:v>
                </c:pt>
                <c:pt idx="5">
                  <c:v>0.625</c:v>
                </c:pt>
              </c:numCache>
            </c:numRef>
          </c:val>
          <c:extLst>
            <c:ext xmlns:c16="http://schemas.microsoft.com/office/drawing/2014/chart" uri="{C3380CC4-5D6E-409C-BE32-E72D297353CC}">
              <c16:uniqueId val="{00000000-0806-4AB1-BA91-2C40E1276E0D}"/>
            </c:ext>
          </c:extLst>
        </c:ser>
        <c:ser>
          <c:idx val="1"/>
          <c:order val="1"/>
          <c:tx>
            <c:strRef>
              <c:f>'Question 4'!$D$3</c:f>
              <c:strCache>
                <c:ptCount val="1"/>
                <c:pt idx="0">
                  <c:v>B (top right)</c:v>
                </c:pt>
              </c:strCache>
            </c:strRef>
          </c:tx>
          <c:spPr>
            <a:solidFill>
              <a:srgbClr val="507CB6"/>
            </a:solidFill>
            <a:ln>
              <a:prstDash val="solid"/>
            </a:ln>
          </c:spPr>
          <c:invertIfNegative val="0"/>
          <c:cat>
            <c:strRef>
              <c:f>'Question 4'!$A$4:$A$9</c:f>
              <c:strCache>
                <c:ptCount val="6"/>
                <c:pt idx="0">
                  <c:v>Village Hall</c:v>
                </c:pt>
                <c:pt idx="1">
                  <c:v>Shop &amp; PO</c:v>
                </c:pt>
                <c:pt idx="2">
                  <c:v>Shared parking (Hall, Shop, School, Church, Pub)</c:v>
                </c:pt>
                <c:pt idx="3">
                  <c:v>Changing rooms and toilets (playing field)</c:v>
                </c:pt>
                <c:pt idx="4">
                  <c:v>Allotments</c:v>
                </c:pt>
                <c:pt idx="5">
                  <c:v>Other (Pls state)</c:v>
                </c:pt>
              </c:strCache>
            </c:strRef>
          </c:cat>
          <c:val>
            <c:numRef>
              <c:f>'Question 4'!$D$4:$D$9</c:f>
              <c:numCache>
                <c:formatCode>0.00%</c:formatCode>
                <c:ptCount val="6"/>
                <c:pt idx="0">
                  <c:v>0.57950000000000002</c:v>
                </c:pt>
                <c:pt idx="1">
                  <c:v>0.873</c:v>
                </c:pt>
                <c:pt idx="2">
                  <c:v>0.64209999999999989</c:v>
                </c:pt>
                <c:pt idx="3">
                  <c:v>7.46E-2</c:v>
                </c:pt>
                <c:pt idx="4">
                  <c:v>8.1099999999999992E-2</c:v>
                </c:pt>
                <c:pt idx="5">
                  <c:v>0.5</c:v>
                </c:pt>
              </c:numCache>
            </c:numRef>
          </c:val>
          <c:extLst>
            <c:ext xmlns:c16="http://schemas.microsoft.com/office/drawing/2014/chart" uri="{C3380CC4-5D6E-409C-BE32-E72D297353CC}">
              <c16:uniqueId val="{00000001-0806-4AB1-BA91-2C40E1276E0D}"/>
            </c:ext>
          </c:extLst>
        </c:ser>
        <c:ser>
          <c:idx val="2"/>
          <c:order val="2"/>
          <c:tx>
            <c:strRef>
              <c:f>'Question 4'!$F$3</c:f>
              <c:strCache>
                <c:ptCount val="1"/>
                <c:pt idx="0">
                  <c:v>C (bottom left)</c:v>
                </c:pt>
              </c:strCache>
            </c:strRef>
          </c:tx>
          <c:spPr>
            <a:solidFill>
              <a:srgbClr val="F9BE00"/>
            </a:solidFill>
            <a:ln>
              <a:prstDash val="solid"/>
            </a:ln>
          </c:spPr>
          <c:invertIfNegative val="0"/>
          <c:cat>
            <c:strRef>
              <c:f>'Question 4'!$A$4:$A$9</c:f>
              <c:strCache>
                <c:ptCount val="6"/>
                <c:pt idx="0">
                  <c:v>Village Hall</c:v>
                </c:pt>
                <c:pt idx="1">
                  <c:v>Shop &amp; PO</c:v>
                </c:pt>
                <c:pt idx="2">
                  <c:v>Shared parking (Hall, Shop, School, Church, Pub)</c:v>
                </c:pt>
                <c:pt idx="3">
                  <c:v>Changing rooms and toilets (playing field)</c:v>
                </c:pt>
                <c:pt idx="4">
                  <c:v>Allotments</c:v>
                </c:pt>
                <c:pt idx="5">
                  <c:v>Other (Pls state)</c:v>
                </c:pt>
              </c:strCache>
            </c:strRef>
          </c:cat>
          <c:val>
            <c:numRef>
              <c:f>'Question 4'!$F$4:$F$9</c:f>
              <c:numCache>
                <c:formatCode>0.00%</c:formatCode>
                <c:ptCount val="6"/>
                <c:pt idx="0">
                  <c:v>6.8199999999999997E-2</c:v>
                </c:pt>
                <c:pt idx="1">
                  <c:v>1.5900000000000001E-2</c:v>
                </c:pt>
                <c:pt idx="2">
                  <c:v>6.3200000000000006E-2</c:v>
                </c:pt>
                <c:pt idx="3">
                  <c:v>0.20899999999999999</c:v>
                </c:pt>
                <c:pt idx="4">
                  <c:v>0.32429999999999998</c:v>
                </c:pt>
                <c:pt idx="5">
                  <c:v>0.375</c:v>
                </c:pt>
              </c:numCache>
            </c:numRef>
          </c:val>
          <c:extLst>
            <c:ext xmlns:c16="http://schemas.microsoft.com/office/drawing/2014/chart" uri="{C3380CC4-5D6E-409C-BE32-E72D297353CC}">
              <c16:uniqueId val="{00000002-0806-4AB1-BA91-2C40E1276E0D}"/>
            </c:ext>
          </c:extLst>
        </c:ser>
        <c:ser>
          <c:idx val="3"/>
          <c:order val="3"/>
          <c:tx>
            <c:strRef>
              <c:f>'Question 4'!$H$3</c:f>
              <c:strCache>
                <c:ptCount val="1"/>
                <c:pt idx="0">
                  <c:v>D (bottom right)</c:v>
                </c:pt>
              </c:strCache>
            </c:strRef>
          </c:tx>
          <c:spPr>
            <a:solidFill>
              <a:srgbClr val="6BC8CD"/>
            </a:solidFill>
            <a:ln>
              <a:prstDash val="solid"/>
            </a:ln>
          </c:spPr>
          <c:invertIfNegative val="0"/>
          <c:cat>
            <c:strRef>
              <c:f>'Question 4'!$A$4:$A$9</c:f>
              <c:strCache>
                <c:ptCount val="6"/>
                <c:pt idx="0">
                  <c:v>Village Hall</c:v>
                </c:pt>
                <c:pt idx="1">
                  <c:v>Shop &amp; PO</c:v>
                </c:pt>
                <c:pt idx="2">
                  <c:v>Shared parking (Hall, Shop, School, Church, Pub)</c:v>
                </c:pt>
                <c:pt idx="3">
                  <c:v>Changing rooms and toilets (playing field)</c:v>
                </c:pt>
                <c:pt idx="4">
                  <c:v>Allotments</c:v>
                </c:pt>
                <c:pt idx="5">
                  <c:v>Other (Pls state)</c:v>
                </c:pt>
              </c:strCache>
            </c:strRef>
          </c:cat>
          <c:val>
            <c:numRef>
              <c:f>'Question 4'!$H$4:$H$9</c:f>
              <c:numCache>
                <c:formatCode>0.00%</c:formatCode>
                <c:ptCount val="6"/>
                <c:pt idx="0">
                  <c:v>0.1023</c:v>
                </c:pt>
                <c:pt idx="1">
                  <c:v>4.7600000000000003E-2</c:v>
                </c:pt>
                <c:pt idx="2">
                  <c:v>0.2316</c:v>
                </c:pt>
                <c:pt idx="3">
                  <c:v>1.49E-2</c:v>
                </c:pt>
                <c:pt idx="4">
                  <c:v>0.40539999999999998</c:v>
                </c:pt>
                <c:pt idx="5">
                  <c:v>0.125</c:v>
                </c:pt>
              </c:numCache>
            </c:numRef>
          </c:val>
          <c:extLst>
            <c:ext xmlns:c16="http://schemas.microsoft.com/office/drawing/2014/chart" uri="{C3380CC4-5D6E-409C-BE32-E72D297353CC}">
              <c16:uniqueId val="{00000003-0806-4AB1-BA91-2C40E1276E0D}"/>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2000"/>
            </a:pPr>
            <a:endParaRPr lang="en-US"/>
          </a:p>
        </c:txPr>
        <c:crossAx val="100"/>
        <c:crosses val="autoZero"/>
        <c:auto val="0"/>
        <c:lblAlgn val="ctr"/>
        <c:lblOffset val="100"/>
        <c:noMultiLvlLbl val="0"/>
      </c:catAx>
    </c:plotArea>
    <c:legend>
      <c:legendPos val="r"/>
      <c:layout>
        <c:manualLayout>
          <c:xMode val="edge"/>
          <c:yMode val="edge"/>
          <c:x val="2.9877858163630199E-3"/>
          <c:y val="0.73232145593869735"/>
          <c:w val="0.20581446498749553"/>
          <c:h val="0.26524214559386972"/>
        </c:manualLayout>
      </c:layout>
      <c:overlay val="0"/>
      <c:txPr>
        <a:bodyPr/>
        <a:lstStyle/>
        <a:p>
          <a:pPr>
            <a:defRPr sz="1800"/>
          </a:pPr>
          <a:endParaRPr lang="en-US"/>
        </a:p>
      </c:txPr>
    </c:legend>
    <c:plotVisOnly val="0"/>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GB" dirty="0"/>
              <a:t>Village Hall</a:t>
            </a:r>
          </a:p>
        </c:rich>
      </c:tx>
      <c:overlay val="0"/>
    </c:title>
    <c:autoTitleDeleted val="0"/>
    <c:plotArea>
      <c:layout>
        <c:manualLayout>
          <c:layoutTarget val="inner"/>
          <c:xMode val="edge"/>
          <c:yMode val="edge"/>
          <c:x val="0.11167166589755423"/>
          <c:y val="0.12437129364462958"/>
          <c:w val="0.59314836179049379"/>
          <c:h val="0.57003349580414409"/>
        </c:manualLayout>
      </c:layout>
      <c:barChart>
        <c:barDir val="col"/>
        <c:grouping val="clustered"/>
        <c:varyColors val="0"/>
        <c:ser>
          <c:idx val="0"/>
          <c:order val="0"/>
          <c:tx>
            <c:strRef>
              <c:f>'Question 6'!$B$3</c:f>
              <c:strCache>
                <c:ptCount val="1"/>
                <c:pt idx="0">
                  <c:v>Responses</c:v>
                </c:pt>
              </c:strCache>
            </c:strRef>
          </c:tx>
          <c:spPr>
            <a:solidFill>
              <a:srgbClr val="00BF6F"/>
            </a:solidFill>
            <a:ln>
              <a:prstDash val="solid"/>
            </a:ln>
          </c:spPr>
          <c:invertIfNegative val="0"/>
          <c:cat>
            <c:strRef>
              <c:f>'Question 6'!$A$4:$A$6</c:f>
              <c:strCache>
                <c:ptCount val="3"/>
                <c:pt idx="0">
                  <c:v>Fine as it is and where it is</c:v>
                </c:pt>
                <c:pt idx="1">
                  <c:v>Ideally needs changing but at same location</c:v>
                </c:pt>
                <c:pt idx="2">
                  <c:v>Ideally needs changing and a new location</c:v>
                </c:pt>
              </c:strCache>
            </c:strRef>
          </c:cat>
          <c:val>
            <c:numRef>
              <c:f>'Question 6'!$B$4:$B$6</c:f>
              <c:numCache>
                <c:formatCode>0.00%</c:formatCode>
                <c:ptCount val="3"/>
                <c:pt idx="0">
                  <c:v>0.13159999999999999</c:v>
                </c:pt>
                <c:pt idx="1">
                  <c:v>4.3899999999999988E-2</c:v>
                </c:pt>
                <c:pt idx="2">
                  <c:v>0.82459999999999989</c:v>
                </c:pt>
              </c:numCache>
            </c:numRef>
          </c:val>
          <c:extLst>
            <c:ext xmlns:c16="http://schemas.microsoft.com/office/drawing/2014/chart" uri="{C3380CC4-5D6E-409C-BE32-E72D297353CC}">
              <c16:uniqueId val="{00000000-08B9-4959-B915-5183F666DAB5}"/>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1600"/>
            </a:pPr>
            <a:endParaRPr lang="en-US"/>
          </a:p>
        </c:txPr>
        <c:crossAx val="100"/>
        <c:crosses val="autoZero"/>
        <c:auto val="0"/>
        <c:lblAlgn val="ctr"/>
        <c:lblOffset val="100"/>
        <c:noMultiLvlLbl val="0"/>
      </c:catAx>
    </c:plotArea>
    <c:plotVisOnly val="0"/>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GB" dirty="0"/>
              <a:t>Shop &amp; PO</a:t>
            </a:r>
          </a:p>
        </c:rich>
      </c:tx>
      <c:overlay val="0"/>
    </c:title>
    <c:autoTitleDeleted val="0"/>
    <c:plotArea>
      <c:layout>
        <c:manualLayout>
          <c:layoutTarget val="inner"/>
          <c:xMode val="edge"/>
          <c:yMode val="edge"/>
          <c:x val="0.14753370370370369"/>
          <c:y val="0.20697283950617285"/>
          <c:w val="0.67165666666666668"/>
          <c:h val="0.49388395061728396"/>
        </c:manualLayout>
      </c:layout>
      <c:barChart>
        <c:barDir val="col"/>
        <c:grouping val="clustered"/>
        <c:varyColors val="0"/>
        <c:ser>
          <c:idx val="0"/>
          <c:order val="0"/>
          <c:tx>
            <c:strRef>
              <c:f>'Question 7'!$B$3</c:f>
              <c:strCache>
                <c:ptCount val="1"/>
                <c:pt idx="0">
                  <c:v>Responses</c:v>
                </c:pt>
              </c:strCache>
            </c:strRef>
          </c:tx>
          <c:spPr>
            <a:solidFill>
              <a:srgbClr val="00BF6F"/>
            </a:solidFill>
            <a:ln>
              <a:prstDash val="solid"/>
            </a:ln>
          </c:spPr>
          <c:invertIfNegative val="0"/>
          <c:cat>
            <c:strRef>
              <c:f>'Question 7'!$A$4:$A$6</c:f>
              <c:strCache>
                <c:ptCount val="3"/>
                <c:pt idx="0">
                  <c:v>Fine as it is and where it is</c:v>
                </c:pt>
                <c:pt idx="1">
                  <c:v>Ideally needs changing but at same location</c:v>
                </c:pt>
                <c:pt idx="2">
                  <c:v>Ideally needs changing and a new location</c:v>
                </c:pt>
              </c:strCache>
            </c:strRef>
          </c:cat>
          <c:val>
            <c:numRef>
              <c:f>'Question 7'!$B$4:$B$6</c:f>
              <c:numCache>
                <c:formatCode>0.00%</c:formatCode>
                <c:ptCount val="3"/>
                <c:pt idx="0">
                  <c:v>0.28070000000000001</c:v>
                </c:pt>
                <c:pt idx="1">
                  <c:v>0.23680000000000001</c:v>
                </c:pt>
                <c:pt idx="2">
                  <c:v>0.48249999999999998</c:v>
                </c:pt>
              </c:numCache>
            </c:numRef>
          </c:val>
          <c:extLst>
            <c:ext xmlns:c16="http://schemas.microsoft.com/office/drawing/2014/chart" uri="{C3380CC4-5D6E-409C-BE32-E72D297353CC}">
              <c16:uniqueId val="{00000000-2D85-4D07-A004-F29D2525C504}"/>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1600"/>
            </a:pPr>
            <a:endParaRPr lang="en-US"/>
          </a:p>
        </c:txPr>
        <c:crossAx val="100"/>
        <c:crosses val="autoZero"/>
        <c:auto val="0"/>
        <c:lblAlgn val="ctr"/>
        <c:lblOffset val="100"/>
        <c:noMultiLvlLbl val="0"/>
      </c:catAx>
    </c:plotArea>
    <c:plotVisOnly val="0"/>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GB" sz="2800" dirty="0"/>
              <a:t>B4. Considering the facilities you identified that would benefit from a new location please review the following.</a:t>
            </a:r>
          </a:p>
        </c:rich>
      </c:tx>
      <c:layout>
        <c:manualLayout>
          <c:xMode val="edge"/>
          <c:yMode val="edge"/>
          <c:x val="1.2718541332625143E-2"/>
          <c:y val="1.3682835816205398E-2"/>
        </c:manualLayout>
      </c:layout>
      <c:overlay val="0"/>
    </c:title>
    <c:autoTitleDeleted val="0"/>
    <c:plotArea>
      <c:layout/>
      <c:barChart>
        <c:barDir val="col"/>
        <c:grouping val="clustered"/>
        <c:varyColors val="0"/>
        <c:ser>
          <c:idx val="0"/>
          <c:order val="0"/>
          <c:tx>
            <c:strRef>
              <c:f>'Question 9'!$B$3</c:f>
              <c:strCache>
                <c:ptCount val="1"/>
                <c:pt idx="0">
                  <c:v>New location needed but only where a safe pedestrian  crossing of A371 is provided</c:v>
                </c:pt>
              </c:strCache>
            </c:strRef>
          </c:tx>
          <c:spPr>
            <a:solidFill>
              <a:srgbClr val="00BF6F"/>
            </a:solidFill>
            <a:ln>
              <a:prstDash val="solid"/>
            </a:ln>
          </c:spPr>
          <c:invertIfNegative val="0"/>
          <c:cat>
            <c:strRef>
              <c:f>'Question 9'!$A$4:$A$6</c:f>
              <c:strCache>
                <c:ptCount val="3"/>
                <c:pt idx="0">
                  <c:v>Village Hall</c:v>
                </c:pt>
                <c:pt idx="1">
                  <c:v>Shop &amp; PO</c:v>
                </c:pt>
                <c:pt idx="2">
                  <c:v>Other facility (please state)</c:v>
                </c:pt>
              </c:strCache>
            </c:strRef>
          </c:cat>
          <c:val>
            <c:numRef>
              <c:f>'Question 9'!$B$4:$B$6</c:f>
              <c:numCache>
                <c:formatCode>0.00%</c:formatCode>
                <c:ptCount val="3"/>
                <c:pt idx="0">
                  <c:v>0.64209999999999989</c:v>
                </c:pt>
                <c:pt idx="1">
                  <c:v>0.79489999999999994</c:v>
                </c:pt>
                <c:pt idx="2">
                  <c:v>0.66670000000000007</c:v>
                </c:pt>
              </c:numCache>
            </c:numRef>
          </c:val>
          <c:extLst>
            <c:ext xmlns:c16="http://schemas.microsoft.com/office/drawing/2014/chart" uri="{C3380CC4-5D6E-409C-BE32-E72D297353CC}">
              <c16:uniqueId val="{00000000-9D9C-41BB-A577-3D4D94BE70B2}"/>
            </c:ext>
          </c:extLst>
        </c:ser>
        <c:ser>
          <c:idx val="1"/>
          <c:order val="1"/>
          <c:tx>
            <c:strRef>
              <c:f>'Question 9'!$D$3</c:f>
              <c:strCache>
                <c:ptCount val="1"/>
                <c:pt idx="0">
                  <c:v>New location needed even if no safe pedestrian crossing of A371 is provided</c:v>
                </c:pt>
              </c:strCache>
            </c:strRef>
          </c:tx>
          <c:spPr>
            <a:solidFill>
              <a:srgbClr val="507CB6"/>
            </a:solidFill>
            <a:ln>
              <a:prstDash val="solid"/>
            </a:ln>
          </c:spPr>
          <c:invertIfNegative val="0"/>
          <c:cat>
            <c:strRef>
              <c:f>'Question 9'!$A$4:$A$6</c:f>
              <c:strCache>
                <c:ptCount val="3"/>
                <c:pt idx="0">
                  <c:v>Village Hall</c:v>
                </c:pt>
                <c:pt idx="1">
                  <c:v>Shop &amp; PO</c:v>
                </c:pt>
                <c:pt idx="2">
                  <c:v>Other facility (please state)</c:v>
                </c:pt>
              </c:strCache>
            </c:strRef>
          </c:cat>
          <c:val>
            <c:numRef>
              <c:f>'Question 9'!$D$4:$D$6</c:f>
              <c:numCache>
                <c:formatCode>0.00%</c:formatCode>
                <c:ptCount val="3"/>
                <c:pt idx="0">
                  <c:v>0.3579</c:v>
                </c:pt>
                <c:pt idx="1">
                  <c:v>0.2051</c:v>
                </c:pt>
                <c:pt idx="2">
                  <c:v>0.33329999999999999</c:v>
                </c:pt>
              </c:numCache>
            </c:numRef>
          </c:val>
          <c:extLst>
            <c:ext xmlns:c16="http://schemas.microsoft.com/office/drawing/2014/chart" uri="{C3380CC4-5D6E-409C-BE32-E72D297353CC}">
              <c16:uniqueId val="{00000001-9D9C-41BB-A577-3D4D94BE70B2}"/>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2400"/>
            </a:pPr>
            <a:endParaRPr lang="en-US"/>
          </a:p>
        </c:txPr>
        <c:crossAx val="100"/>
        <c:crosses val="autoZero"/>
        <c:auto val="0"/>
        <c:lblAlgn val="ctr"/>
        <c:lblOffset val="100"/>
        <c:noMultiLvlLbl val="0"/>
      </c:catAx>
    </c:plotArea>
    <c:legend>
      <c:legendPos val="r"/>
      <c:layout>
        <c:manualLayout>
          <c:xMode val="edge"/>
          <c:yMode val="edge"/>
          <c:x val="0.69896408322334591"/>
          <c:y val="0.26427697076380213"/>
          <c:w val="0.29959702412982414"/>
          <c:h val="0.57543543111078232"/>
        </c:manualLayout>
      </c:layout>
      <c:overlay val="0"/>
      <c:txPr>
        <a:bodyPr/>
        <a:lstStyle/>
        <a:p>
          <a:pPr>
            <a:defRPr sz="2000"/>
          </a:pPr>
          <a:endParaRPr lang="en-US"/>
        </a:p>
      </c:txPr>
    </c:legend>
    <c:plotVisOnly val="0"/>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881415216679553E-2"/>
          <c:y val="1.7628850238058883E-2"/>
          <c:w val="0.94675781813368953"/>
          <c:h val="0.70775689649998319"/>
        </c:manualLayout>
      </c:layout>
      <c:barChart>
        <c:barDir val="col"/>
        <c:grouping val="stacked"/>
        <c:varyColors val="0"/>
        <c:ser>
          <c:idx val="1"/>
          <c:order val="1"/>
          <c:tx>
            <c:strRef>
              <c:f>'Question 11'!$C$3</c:f>
              <c:strCache>
                <c:ptCount val="1"/>
              </c:strCache>
              <c:extLst xmlns:c15="http://schemas.microsoft.com/office/drawing/2012/chart"/>
            </c:strRef>
          </c:tx>
          <c:spPr>
            <a:solidFill>
              <a:schemeClr val="accent2"/>
            </a:solidFill>
            <a:ln>
              <a:noFill/>
            </a:ln>
            <a:effectLst/>
          </c:spPr>
          <c:invertIfNegative val="0"/>
          <c:cat>
            <c:strRef>
              <c:f>'Question 11'!$A$4:$A$9</c:f>
              <c:strCache>
                <c:ptCount val="6"/>
                <c:pt idx="0">
                  <c:v>Safe Pedestrian crossing of A371</c:v>
                </c:pt>
                <c:pt idx="1">
                  <c:v>Shared car park (Village Hall, Shop, School, Church Pub)</c:v>
                </c:pt>
                <c:pt idx="2">
                  <c:v>Playing field changing rooms and toilets</c:v>
                </c:pt>
                <c:pt idx="3">
                  <c:v>Allotments</c:v>
                </c:pt>
                <c:pt idx="4">
                  <c:v>Extension to burial ground</c:v>
                </c:pt>
                <c:pt idx="5">
                  <c:v>Other (Please state below)</c:v>
                </c:pt>
              </c:strCache>
              <c:extLst xmlns:c15="http://schemas.microsoft.com/office/drawing/2012/chart"/>
            </c:strRef>
          </c:cat>
          <c:val>
            <c:numRef>
              <c:f>'Question 11'!$C$4:$C$9</c:f>
              <c:numCache>
                <c:formatCode>General</c:formatCode>
                <c:ptCount val="6"/>
                <c:pt idx="0">
                  <c:v>48</c:v>
                </c:pt>
                <c:pt idx="1">
                  <c:v>23</c:v>
                </c:pt>
                <c:pt idx="2">
                  <c:v>5</c:v>
                </c:pt>
                <c:pt idx="3">
                  <c:v>3</c:v>
                </c:pt>
                <c:pt idx="4">
                  <c:v>1</c:v>
                </c:pt>
                <c:pt idx="5">
                  <c:v>3</c:v>
                </c:pt>
              </c:numCache>
              <c:extLst xmlns:c15="http://schemas.microsoft.com/office/drawing/2012/chart"/>
            </c:numRef>
          </c:val>
          <c:extLst xmlns:c15="http://schemas.microsoft.com/office/drawing/2012/chart">
            <c:ext xmlns:c16="http://schemas.microsoft.com/office/drawing/2014/chart" uri="{C3380CC4-5D6E-409C-BE32-E72D297353CC}">
              <c16:uniqueId val="{00000000-0436-467D-B50C-69A774A6CAD3}"/>
            </c:ext>
          </c:extLst>
        </c:ser>
        <c:ser>
          <c:idx val="3"/>
          <c:order val="3"/>
          <c:tx>
            <c:strRef>
              <c:f>'Question 11'!$E$3</c:f>
              <c:strCache>
                <c:ptCount val="1"/>
              </c:strCache>
              <c:extLst xmlns:c15="http://schemas.microsoft.com/office/drawing/2012/chart"/>
            </c:strRef>
          </c:tx>
          <c:spPr>
            <a:solidFill>
              <a:schemeClr val="accent4"/>
            </a:solidFill>
            <a:ln>
              <a:noFill/>
            </a:ln>
            <a:effectLst/>
          </c:spPr>
          <c:invertIfNegative val="0"/>
          <c:cat>
            <c:strRef>
              <c:f>'Question 11'!$A$4:$A$9</c:f>
              <c:strCache>
                <c:ptCount val="6"/>
                <c:pt idx="0">
                  <c:v>Safe Pedestrian crossing of A371</c:v>
                </c:pt>
                <c:pt idx="1">
                  <c:v>Shared car park (Village Hall, Shop, School, Church Pub)</c:v>
                </c:pt>
                <c:pt idx="2">
                  <c:v>Playing field changing rooms and toilets</c:v>
                </c:pt>
                <c:pt idx="3">
                  <c:v>Allotments</c:v>
                </c:pt>
                <c:pt idx="4">
                  <c:v>Extension to burial ground</c:v>
                </c:pt>
                <c:pt idx="5">
                  <c:v>Other (Please state below)</c:v>
                </c:pt>
              </c:strCache>
              <c:extLst xmlns:c15="http://schemas.microsoft.com/office/drawing/2012/chart"/>
            </c:strRef>
          </c:cat>
          <c:val>
            <c:numRef>
              <c:f>'Question 11'!$E$4:$E$9</c:f>
              <c:numCache>
                <c:formatCode>General</c:formatCode>
                <c:ptCount val="6"/>
                <c:pt idx="0">
                  <c:v>20</c:v>
                </c:pt>
                <c:pt idx="1">
                  <c:v>34</c:v>
                </c:pt>
                <c:pt idx="2">
                  <c:v>17</c:v>
                </c:pt>
                <c:pt idx="3">
                  <c:v>7</c:v>
                </c:pt>
                <c:pt idx="4">
                  <c:v>2</c:v>
                </c:pt>
                <c:pt idx="5">
                  <c:v>3</c:v>
                </c:pt>
              </c:numCache>
              <c:extLst xmlns:c15="http://schemas.microsoft.com/office/drawing/2012/chart"/>
            </c:numRef>
          </c:val>
          <c:extLst xmlns:c15="http://schemas.microsoft.com/office/drawing/2012/chart">
            <c:ext xmlns:c16="http://schemas.microsoft.com/office/drawing/2014/chart" uri="{C3380CC4-5D6E-409C-BE32-E72D297353CC}">
              <c16:uniqueId val="{00000001-0436-467D-B50C-69A774A6CAD3}"/>
            </c:ext>
          </c:extLst>
        </c:ser>
        <c:ser>
          <c:idx val="5"/>
          <c:order val="5"/>
          <c:tx>
            <c:strRef>
              <c:f>'Question 11'!$G$3</c:f>
              <c:strCache>
                <c:ptCount val="1"/>
              </c:strCache>
              <c:extLst xmlns:c15="http://schemas.microsoft.com/office/drawing/2012/chart"/>
            </c:strRef>
          </c:tx>
          <c:spPr>
            <a:solidFill>
              <a:schemeClr val="accent6"/>
            </a:solidFill>
            <a:ln>
              <a:noFill/>
            </a:ln>
            <a:effectLst/>
          </c:spPr>
          <c:invertIfNegative val="0"/>
          <c:cat>
            <c:strRef>
              <c:f>'Question 11'!$A$4:$A$9</c:f>
              <c:strCache>
                <c:ptCount val="6"/>
                <c:pt idx="0">
                  <c:v>Safe Pedestrian crossing of A371</c:v>
                </c:pt>
                <c:pt idx="1">
                  <c:v>Shared car park (Village Hall, Shop, School, Church Pub)</c:v>
                </c:pt>
                <c:pt idx="2">
                  <c:v>Playing field changing rooms and toilets</c:v>
                </c:pt>
                <c:pt idx="3">
                  <c:v>Allotments</c:v>
                </c:pt>
                <c:pt idx="4">
                  <c:v>Extension to burial ground</c:v>
                </c:pt>
                <c:pt idx="5">
                  <c:v>Other (Please state below)</c:v>
                </c:pt>
              </c:strCache>
              <c:extLst xmlns:c15="http://schemas.microsoft.com/office/drawing/2012/chart"/>
            </c:strRef>
          </c:cat>
          <c:val>
            <c:numRef>
              <c:f>'Question 11'!$G$4:$G$9</c:f>
              <c:numCache>
                <c:formatCode>General</c:formatCode>
                <c:ptCount val="6"/>
                <c:pt idx="0">
                  <c:v>9</c:v>
                </c:pt>
                <c:pt idx="1">
                  <c:v>17</c:v>
                </c:pt>
                <c:pt idx="2">
                  <c:v>33</c:v>
                </c:pt>
                <c:pt idx="3">
                  <c:v>9</c:v>
                </c:pt>
                <c:pt idx="4">
                  <c:v>15</c:v>
                </c:pt>
                <c:pt idx="5">
                  <c:v>0</c:v>
                </c:pt>
              </c:numCache>
              <c:extLst xmlns:c15="http://schemas.microsoft.com/office/drawing/2012/chart"/>
            </c:numRef>
          </c:val>
          <c:extLst xmlns:c15="http://schemas.microsoft.com/office/drawing/2012/chart">
            <c:ext xmlns:c16="http://schemas.microsoft.com/office/drawing/2014/chart" uri="{C3380CC4-5D6E-409C-BE32-E72D297353CC}">
              <c16:uniqueId val="{00000002-0436-467D-B50C-69A774A6CAD3}"/>
            </c:ext>
          </c:extLst>
        </c:ser>
        <c:dLbls>
          <c:showLegendKey val="0"/>
          <c:showVal val="0"/>
          <c:showCatName val="0"/>
          <c:showSerName val="0"/>
          <c:showPercent val="0"/>
          <c:showBubbleSize val="0"/>
        </c:dLbls>
        <c:gapWidth val="150"/>
        <c:overlap val="100"/>
        <c:axId val="617930496"/>
        <c:axId val="617930856"/>
        <c:extLst>
          <c:ext xmlns:c15="http://schemas.microsoft.com/office/drawing/2012/chart" uri="{02D57815-91ED-43cb-92C2-25804820EDAC}">
            <c15:filteredBarSeries>
              <c15:ser>
                <c:idx val="0"/>
                <c:order val="0"/>
                <c:tx>
                  <c:strRef>
                    <c:extLst>
                      <c:ext uri="{02D57815-91ED-43cb-92C2-25804820EDAC}">
                        <c15:formulaRef>
                          <c15:sqref>'Question 11'!$B$3</c15:sqref>
                        </c15:formulaRef>
                      </c:ext>
                    </c:extLst>
                    <c:strCache>
                      <c:ptCount val="1"/>
                      <c:pt idx="0">
                        <c:v>1</c:v>
                      </c:pt>
                    </c:strCache>
                  </c:strRef>
                </c:tx>
                <c:spPr>
                  <a:solidFill>
                    <a:schemeClr val="accent1"/>
                  </a:solidFill>
                  <a:ln>
                    <a:noFill/>
                  </a:ln>
                  <a:effectLst/>
                </c:spPr>
                <c:invertIfNegative val="0"/>
                <c:cat>
                  <c:strRef>
                    <c:extLst>
                      <c:ext uri="{02D57815-91ED-43cb-92C2-25804820EDAC}">
                        <c15:formulaRef>
                          <c15:sqref>'Question 11'!$A$4:$A$9</c15:sqref>
                        </c15:formulaRef>
                      </c:ext>
                    </c:extLst>
                    <c:strCache>
                      <c:ptCount val="6"/>
                      <c:pt idx="0">
                        <c:v>Safe Pedestrian crossing of A371</c:v>
                      </c:pt>
                      <c:pt idx="1">
                        <c:v>Shared car park (Village Hall, Shop, School, Church Pub)</c:v>
                      </c:pt>
                      <c:pt idx="2">
                        <c:v>Playing field changing rooms and toilets</c:v>
                      </c:pt>
                      <c:pt idx="3">
                        <c:v>Allotments</c:v>
                      </c:pt>
                      <c:pt idx="4">
                        <c:v>Extension to burial ground</c:v>
                      </c:pt>
                      <c:pt idx="5">
                        <c:v>Other (Please state below)</c:v>
                      </c:pt>
                    </c:strCache>
                  </c:strRef>
                </c:cat>
                <c:val>
                  <c:numRef>
                    <c:extLst>
                      <c:ext uri="{02D57815-91ED-43cb-92C2-25804820EDAC}">
                        <c15:formulaRef>
                          <c15:sqref>'Question 11'!$B$4:$B$9</c15:sqref>
                        </c15:formulaRef>
                      </c:ext>
                    </c:extLst>
                    <c:numCache>
                      <c:formatCode>0.00%</c:formatCode>
                      <c:ptCount val="6"/>
                      <c:pt idx="0">
                        <c:v>0.57830000000000004</c:v>
                      </c:pt>
                      <c:pt idx="1">
                        <c:v>0.27710000000000001</c:v>
                      </c:pt>
                      <c:pt idx="2">
                        <c:v>6.0199999999999997E-2</c:v>
                      </c:pt>
                      <c:pt idx="3">
                        <c:v>3.61E-2</c:v>
                      </c:pt>
                      <c:pt idx="4">
                        <c:v>1.2E-2</c:v>
                      </c:pt>
                      <c:pt idx="5">
                        <c:v>3.61E-2</c:v>
                      </c:pt>
                    </c:numCache>
                  </c:numRef>
                </c:val>
                <c:extLst>
                  <c:ext xmlns:c16="http://schemas.microsoft.com/office/drawing/2014/chart" uri="{C3380CC4-5D6E-409C-BE32-E72D297353CC}">
                    <c16:uniqueId val="{00000003-0436-467D-B50C-69A774A6CAD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'Question 11'!$D$3</c15:sqref>
                        </c15:formulaRef>
                      </c:ext>
                    </c:extLst>
                    <c:strCache>
                      <c:ptCount val="1"/>
                      <c:pt idx="0">
                        <c:v>2</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'Question 11'!$A$4:$A$9</c15:sqref>
                        </c15:formulaRef>
                      </c:ext>
                    </c:extLst>
                    <c:strCache>
                      <c:ptCount val="6"/>
                      <c:pt idx="0">
                        <c:v>Safe Pedestrian crossing of A371</c:v>
                      </c:pt>
                      <c:pt idx="1">
                        <c:v>Shared car park (Village Hall, Shop, School, Church Pub)</c:v>
                      </c:pt>
                      <c:pt idx="2">
                        <c:v>Playing field changing rooms and toilets</c:v>
                      </c:pt>
                      <c:pt idx="3">
                        <c:v>Allotments</c:v>
                      </c:pt>
                      <c:pt idx="4">
                        <c:v>Extension to burial ground</c:v>
                      </c:pt>
                      <c:pt idx="5">
                        <c:v>Other (Please state below)</c:v>
                      </c:pt>
                    </c:strCache>
                  </c:strRef>
                </c:cat>
                <c:val>
                  <c:numRef>
                    <c:extLst xmlns:c15="http://schemas.microsoft.com/office/drawing/2012/chart">
                      <c:ext xmlns:c15="http://schemas.microsoft.com/office/drawing/2012/chart" uri="{02D57815-91ED-43cb-92C2-25804820EDAC}">
                        <c15:formulaRef>
                          <c15:sqref>'Question 11'!$D$4:$D$9</c15:sqref>
                        </c15:formulaRef>
                      </c:ext>
                    </c:extLst>
                    <c:numCache>
                      <c:formatCode>0.00%</c:formatCode>
                      <c:ptCount val="6"/>
                      <c:pt idx="0">
                        <c:v>0.24099999999999999</c:v>
                      </c:pt>
                      <c:pt idx="1">
                        <c:v>0.40960000000000002</c:v>
                      </c:pt>
                      <c:pt idx="2">
                        <c:v>0.20480000000000001</c:v>
                      </c:pt>
                      <c:pt idx="3">
                        <c:v>8.43E-2</c:v>
                      </c:pt>
                      <c:pt idx="4">
                        <c:v>2.41E-2</c:v>
                      </c:pt>
                      <c:pt idx="5">
                        <c:v>3.61E-2</c:v>
                      </c:pt>
                    </c:numCache>
                  </c:numRef>
                </c:val>
                <c:extLst xmlns:c15="http://schemas.microsoft.com/office/drawing/2012/chart">
                  <c:ext xmlns:c16="http://schemas.microsoft.com/office/drawing/2014/chart" uri="{C3380CC4-5D6E-409C-BE32-E72D297353CC}">
                    <c16:uniqueId val="{00000004-0436-467D-B50C-69A774A6CAD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'Question 11'!$F$3</c15:sqref>
                        </c15:formulaRef>
                      </c:ext>
                    </c:extLst>
                    <c:strCache>
                      <c:ptCount val="1"/>
                      <c:pt idx="0">
                        <c:v>3</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'Question 11'!$A$4:$A$9</c15:sqref>
                        </c15:formulaRef>
                      </c:ext>
                    </c:extLst>
                    <c:strCache>
                      <c:ptCount val="6"/>
                      <c:pt idx="0">
                        <c:v>Safe Pedestrian crossing of A371</c:v>
                      </c:pt>
                      <c:pt idx="1">
                        <c:v>Shared car park (Village Hall, Shop, School, Church Pub)</c:v>
                      </c:pt>
                      <c:pt idx="2">
                        <c:v>Playing field changing rooms and toilets</c:v>
                      </c:pt>
                      <c:pt idx="3">
                        <c:v>Allotments</c:v>
                      </c:pt>
                      <c:pt idx="4">
                        <c:v>Extension to burial ground</c:v>
                      </c:pt>
                      <c:pt idx="5">
                        <c:v>Other (Please state below)</c:v>
                      </c:pt>
                    </c:strCache>
                  </c:strRef>
                </c:cat>
                <c:val>
                  <c:numRef>
                    <c:extLst xmlns:c15="http://schemas.microsoft.com/office/drawing/2012/chart">
                      <c:ext xmlns:c15="http://schemas.microsoft.com/office/drawing/2012/chart" uri="{02D57815-91ED-43cb-92C2-25804820EDAC}">
                        <c15:formulaRef>
                          <c15:sqref>'Question 11'!$F$4:$F$9</c15:sqref>
                        </c15:formulaRef>
                      </c:ext>
                    </c:extLst>
                    <c:numCache>
                      <c:formatCode>0.00%</c:formatCode>
                      <c:ptCount val="6"/>
                      <c:pt idx="0">
                        <c:v>0.1084</c:v>
                      </c:pt>
                      <c:pt idx="1">
                        <c:v>0.20480000000000001</c:v>
                      </c:pt>
                      <c:pt idx="2">
                        <c:v>0.39760000000000001</c:v>
                      </c:pt>
                      <c:pt idx="3">
                        <c:v>0.1084</c:v>
                      </c:pt>
                      <c:pt idx="4">
                        <c:v>0.1807</c:v>
                      </c:pt>
                      <c:pt idx="5">
                        <c:v>0</c:v>
                      </c:pt>
                    </c:numCache>
                  </c:numRef>
                </c:val>
                <c:extLst xmlns:c15="http://schemas.microsoft.com/office/drawing/2012/chart">
                  <c:ext xmlns:c16="http://schemas.microsoft.com/office/drawing/2014/chart" uri="{C3380CC4-5D6E-409C-BE32-E72D297353CC}">
                    <c16:uniqueId val="{00000005-0436-467D-B50C-69A774A6CAD3}"/>
                  </c:ext>
                </c:extLst>
              </c15:ser>
            </c15:filteredBarSeries>
          </c:ext>
        </c:extLst>
      </c:barChart>
      <c:catAx>
        <c:axId val="61793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7930856"/>
        <c:crosses val="autoZero"/>
        <c:auto val="1"/>
        <c:lblAlgn val="ctr"/>
        <c:lblOffset val="100"/>
        <c:noMultiLvlLbl val="0"/>
      </c:catAx>
      <c:valAx>
        <c:axId val="617930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7930496"/>
        <c:crosses val="autoZero"/>
        <c:crossBetween val="between"/>
      </c:valAx>
      <c:spPr>
        <a:noFill/>
        <a:ln>
          <a:noFill/>
        </a:ln>
        <a:effectLst/>
      </c:spPr>
    </c:plotArea>
    <c:legend>
      <c:legendPos val="b"/>
      <c:layout>
        <c:manualLayout>
          <c:xMode val="edge"/>
          <c:yMode val="edge"/>
          <c:x val="0.68770698206952197"/>
          <c:y val="0.14830582584916926"/>
          <c:w val="0.16990112190201961"/>
          <c:h val="0.1054061807396713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0.20774</cdr:x>
      <cdr:y>0.02778</cdr:y>
    </cdr:from>
    <cdr:to>
      <cdr:x>0.7875</cdr:x>
      <cdr:y>0.13095</cdr:y>
    </cdr:to>
    <cdr:sp macro="" textlink="">
      <cdr:nvSpPr>
        <cdr:cNvPr id="2" name="TextBox 1">
          <a:extLst xmlns:a="http://schemas.openxmlformats.org/drawingml/2006/main">
            <a:ext uri="{FF2B5EF4-FFF2-40B4-BE49-F238E27FC236}">
              <a16:creationId xmlns:a16="http://schemas.microsoft.com/office/drawing/2014/main" id="{3F80E0D7-27D8-BDB8-88EE-120490563A97}"/>
            </a:ext>
          </a:extLst>
        </cdr:cNvPr>
        <cdr:cNvSpPr txBox="1"/>
      </cdr:nvSpPr>
      <cdr:spPr>
        <a:xfrm xmlns:a="http://schemas.openxmlformats.org/drawingml/2006/main">
          <a:off x="949779" y="76200"/>
          <a:ext cx="2650671" cy="2830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0.82109</cdr:x>
      <cdr:y>0.17845</cdr:y>
    </cdr:from>
    <cdr:to>
      <cdr:x>0.97523</cdr:x>
      <cdr:y>0.26259</cdr:y>
    </cdr:to>
    <cdr:sp macro="" textlink="">
      <cdr:nvSpPr>
        <cdr:cNvPr id="3" name="TextBox 2">
          <a:extLst xmlns:a="http://schemas.openxmlformats.org/drawingml/2006/main">
            <a:ext uri="{FF2B5EF4-FFF2-40B4-BE49-F238E27FC236}">
              <a16:creationId xmlns:a16="http://schemas.microsoft.com/office/drawing/2014/main" id="{CC007184-0077-39B1-C42A-33394A427EFD}"/>
            </a:ext>
          </a:extLst>
        </cdr:cNvPr>
        <cdr:cNvSpPr txBox="1"/>
      </cdr:nvSpPr>
      <cdr:spPr>
        <a:xfrm xmlns:a="http://schemas.openxmlformats.org/drawingml/2006/main">
          <a:off x="7957374" y="991896"/>
          <a:ext cx="1493752" cy="467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000" dirty="0">
              <a:solidFill>
                <a:schemeClr val="tx1">
                  <a:lumMod val="85000"/>
                  <a:lumOff val="15000"/>
                </a:schemeClr>
              </a:solidFill>
            </a:rPr>
            <a:t>1</a:t>
          </a:r>
          <a:r>
            <a:rPr lang="en-GB" sz="2000" baseline="30000" dirty="0">
              <a:solidFill>
                <a:schemeClr val="tx1">
                  <a:lumMod val="85000"/>
                  <a:lumOff val="15000"/>
                </a:schemeClr>
              </a:solidFill>
            </a:rPr>
            <a:t>st</a:t>
          </a:r>
          <a:r>
            <a:rPr lang="en-GB" sz="2000" dirty="0">
              <a:solidFill>
                <a:schemeClr val="tx1">
                  <a:lumMod val="85000"/>
                  <a:lumOff val="15000"/>
                </a:schemeClr>
              </a:solidFill>
            </a:rPr>
            <a:t>    2</a:t>
          </a:r>
          <a:r>
            <a:rPr lang="en-GB" sz="2000" baseline="30000" dirty="0">
              <a:solidFill>
                <a:schemeClr val="tx1">
                  <a:lumMod val="85000"/>
                  <a:lumOff val="15000"/>
                </a:schemeClr>
              </a:solidFill>
            </a:rPr>
            <a:t>nd</a:t>
          </a:r>
          <a:r>
            <a:rPr lang="en-GB" sz="2000" dirty="0">
              <a:solidFill>
                <a:schemeClr val="tx1">
                  <a:lumMod val="85000"/>
                  <a:lumOff val="15000"/>
                </a:schemeClr>
              </a:solidFill>
            </a:rPr>
            <a:t>  3</a:t>
          </a:r>
          <a:r>
            <a:rPr lang="en-GB" sz="2000" baseline="30000" dirty="0">
              <a:solidFill>
                <a:schemeClr val="tx1">
                  <a:lumMod val="85000"/>
                  <a:lumOff val="15000"/>
                </a:schemeClr>
              </a:solidFill>
            </a:rPr>
            <a:t>rd</a:t>
          </a:r>
          <a:r>
            <a:rPr lang="en-GB" sz="2000" dirty="0">
              <a:solidFill>
                <a:schemeClr val="tx1">
                  <a:lumMod val="85000"/>
                  <a:lumOff val="15000"/>
                </a:schemeClr>
              </a:solidFill>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0.06852</cdr:x>
      <cdr:y>0.60083</cdr:y>
    </cdr:from>
    <cdr:to>
      <cdr:x>0.24779</cdr:x>
      <cdr:y>0.85118</cdr:y>
    </cdr:to>
    <cdr:sp macro="" textlink="">
      <cdr:nvSpPr>
        <cdr:cNvPr id="2" name="TextBox 1">
          <a:extLst xmlns:a="http://schemas.openxmlformats.org/drawingml/2006/main">
            <a:ext uri="{FF2B5EF4-FFF2-40B4-BE49-F238E27FC236}">
              <a16:creationId xmlns:a16="http://schemas.microsoft.com/office/drawing/2014/main" id="{79BB8001-8FB9-60DC-1123-20BF53416797}"/>
            </a:ext>
          </a:extLst>
        </cdr:cNvPr>
        <cdr:cNvSpPr txBox="1"/>
      </cdr:nvSpPr>
      <cdr:spPr>
        <a:xfrm xmlns:a="http://schemas.openxmlformats.org/drawingml/2006/main">
          <a:off x="660375" y="3135085"/>
          <a:ext cx="1727712" cy="13062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dirty="0">
              <a:solidFill>
                <a:schemeClr val="tx1">
                  <a:lumMod val="50000"/>
                  <a:lumOff val="50000"/>
                </a:schemeClr>
              </a:solidFill>
            </a:rPr>
            <a:t>Other</a:t>
          </a:r>
        </a:p>
        <a:p xmlns:a="http://schemas.openxmlformats.org/drawingml/2006/main">
          <a:endParaRPr lang="en-GB" sz="1200" dirty="0">
            <a:solidFill>
              <a:schemeClr val="tx1">
                <a:lumMod val="50000"/>
                <a:lumOff val="50000"/>
              </a:schemeClr>
            </a:solidFill>
          </a:endParaRPr>
        </a:p>
        <a:p xmlns:a="http://schemas.openxmlformats.org/drawingml/2006/main">
          <a:r>
            <a:rPr lang="en-GB" sz="1800" dirty="0">
              <a:solidFill>
                <a:schemeClr val="tx1">
                  <a:lumMod val="50000"/>
                  <a:lumOff val="50000"/>
                </a:schemeClr>
              </a:solidFill>
            </a:rPr>
            <a:t>Brownfield</a:t>
          </a:r>
        </a:p>
        <a:p xmlns:a="http://schemas.openxmlformats.org/drawingml/2006/main">
          <a:endParaRPr lang="en-GB" sz="1200" dirty="0">
            <a:solidFill>
              <a:schemeClr val="tx1">
                <a:lumMod val="50000"/>
                <a:lumOff val="50000"/>
              </a:schemeClr>
            </a:solidFill>
          </a:endParaRPr>
        </a:p>
        <a:p xmlns:a="http://schemas.openxmlformats.org/drawingml/2006/main">
          <a:r>
            <a:rPr lang="en-GB" sz="1800" dirty="0">
              <a:solidFill>
                <a:schemeClr val="tx1">
                  <a:lumMod val="50000"/>
                  <a:lumOff val="50000"/>
                </a:schemeClr>
              </a:solidFill>
            </a:rPr>
            <a:t>Greenfield</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DDDA-8614-E8E9-4EBC-EAAC469A2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E3E927-016A-C30E-8289-A75C74497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424183-EF55-921A-BBF6-BBD962FF8502}"/>
              </a:ext>
            </a:extLst>
          </p:cNvPr>
          <p:cNvSpPr>
            <a:spLocks noGrp="1"/>
          </p:cNvSpPr>
          <p:nvPr>
            <p:ph type="dt" sz="half" idx="10"/>
          </p:nvPr>
        </p:nvSpPr>
        <p:spPr/>
        <p:txBody>
          <a:bodyPr/>
          <a:lstStyle/>
          <a:p>
            <a:fld id="{0B3D757F-AEBA-4DCF-8D8F-3F60451C4F18}" type="datetimeFigureOut">
              <a:rPr lang="en-GB" smtClean="0"/>
              <a:t>09/11/2023</a:t>
            </a:fld>
            <a:endParaRPr lang="en-GB"/>
          </a:p>
        </p:txBody>
      </p:sp>
      <p:sp>
        <p:nvSpPr>
          <p:cNvPr id="5" name="Footer Placeholder 4">
            <a:extLst>
              <a:ext uri="{FF2B5EF4-FFF2-40B4-BE49-F238E27FC236}">
                <a16:creationId xmlns:a16="http://schemas.microsoft.com/office/drawing/2014/main" id="{D85970BA-647B-B15B-5E91-1DBFFF11E2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824293-2233-B082-7E35-EC028B2FB402}"/>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370384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9ACE-9579-EAD6-A808-A56EA42066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A00BDF-98B0-FBE1-E279-214D1CC58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764368-F455-299F-52B5-59A63C97AE13}"/>
              </a:ext>
            </a:extLst>
          </p:cNvPr>
          <p:cNvSpPr>
            <a:spLocks noGrp="1"/>
          </p:cNvSpPr>
          <p:nvPr>
            <p:ph type="dt" sz="half" idx="10"/>
          </p:nvPr>
        </p:nvSpPr>
        <p:spPr/>
        <p:txBody>
          <a:bodyPr/>
          <a:lstStyle/>
          <a:p>
            <a:fld id="{0B3D757F-AEBA-4DCF-8D8F-3F60451C4F18}" type="datetimeFigureOut">
              <a:rPr lang="en-GB" smtClean="0"/>
              <a:t>09/11/2023</a:t>
            </a:fld>
            <a:endParaRPr lang="en-GB"/>
          </a:p>
        </p:txBody>
      </p:sp>
      <p:sp>
        <p:nvSpPr>
          <p:cNvPr id="5" name="Footer Placeholder 4">
            <a:extLst>
              <a:ext uri="{FF2B5EF4-FFF2-40B4-BE49-F238E27FC236}">
                <a16:creationId xmlns:a16="http://schemas.microsoft.com/office/drawing/2014/main" id="{F2FF95A1-EAF7-6615-7919-B385F529D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87148B-5D1D-F0FB-BCDF-4D145F34A60C}"/>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137926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6631D2-7993-9A01-42A7-2CC56A7DBF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7E44A9-C773-BE11-4799-8914CE1512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E56F64-9C6E-1D78-2D1F-FA28B468673B}"/>
              </a:ext>
            </a:extLst>
          </p:cNvPr>
          <p:cNvSpPr>
            <a:spLocks noGrp="1"/>
          </p:cNvSpPr>
          <p:nvPr>
            <p:ph type="dt" sz="half" idx="10"/>
          </p:nvPr>
        </p:nvSpPr>
        <p:spPr/>
        <p:txBody>
          <a:bodyPr/>
          <a:lstStyle/>
          <a:p>
            <a:fld id="{0B3D757F-AEBA-4DCF-8D8F-3F60451C4F18}" type="datetimeFigureOut">
              <a:rPr lang="en-GB" smtClean="0"/>
              <a:t>09/11/2023</a:t>
            </a:fld>
            <a:endParaRPr lang="en-GB"/>
          </a:p>
        </p:txBody>
      </p:sp>
      <p:sp>
        <p:nvSpPr>
          <p:cNvPr id="5" name="Footer Placeholder 4">
            <a:extLst>
              <a:ext uri="{FF2B5EF4-FFF2-40B4-BE49-F238E27FC236}">
                <a16:creationId xmlns:a16="http://schemas.microsoft.com/office/drawing/2014/main" id="{F5E98108-D534-74FE-AA34-CECE4D9656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3E207A-7CE1-0299-67A2-410CB5EC6796}"/>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368489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67E4-1186-107C-8ACB-5591314C39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9D31F9-382C-1707-6800-DD6187A9C8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347857-09CE-0A34-CB71-93AD0D1CBC55}"/>
              </a:ext>
            </a:extLst>
          </p:cNvPr>
          <p:cNvSpPr>
            <a:spLocks noGrp="1"/>
          </p:cNvSpPr>
          <p:nvPr>
            <p:ph type="dt" sz="half" idx="10"/>
          </p:nvPr>
        </p:nvSpPr>
        <p:spPr/>
        <p:txBody>
          <a:bodyPr/>
          <a:lstStyle/>
          <a:p>
            <a:fld id="{0B3D757F-AEBA-4DCF-8D8F-3F60451C4F18}" type="datetimeFigureOut">
              <a:rPr lang="en-GB" smtClean="0"/>
              <a:t>09/11/2023</a:t>
            </a:fld>
            <a:endParaRPr lang="en-GB"/>
          </a:p>
        </p:txBody>
      </p:sp>
      <p:sp>
        <p:nvSpPr>
          <p:cNvPr id="5" name="Footer Placeholder 4">
            <a:extLst>
              <a:ext uri="{FF2B5EF4-FFF2-40B4-BE49-F238E27FC236}">
                <a16:creationId xmlns:a16="http://schemas.microsoft.com/office/drawing/2014/main" id="{C91F66A4-9C14-2FA1-0DE8-756C83780D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C04FFA-6B11-11E7-4D93-D9ADAA42CF71}"/>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139450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3DA3-3683-26E6-7F7F-9DCDF7455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12E325-245A-B290-0627-D47A1D535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0C4B6E-1DF7-7A4B-3B53-7FDDD4727726}"/>
              </a:ext>
            </a:extLst>
          </p:cNvPr>
          <p:cNvSpPr>
            <a:spLocks noGrp="1"/>
          </p:cNvSpPr>
          <p:nvPr>
            <p:ph type="dt" sz="half" idx="10"/>
          </p:nvPr>
        </p:nvSpPr>
        <p:spPr/>
        <p:txBody>
          <a:bodyPr/>
          <a:lstStyle/>
          <a:p>
            <a:fld id="{0B3D757F-AEBA-4DCF-8D8F-3F60451C4F18}" type="datetimeFigureOut">
              <a:rPr lang="en-GB" smtClean="0"/>
              <a:t>09/11/2023</a:t>
            </a:fld>
            <a:endParaRPr lang="en-GB"/>
          </a:p>
        </p:txBody>
      </p:sp>
      <p:sp>
        <p:nvSpPr>
          <p:cNvPr id="5" name="Footer Placeholder 4">
            <a:extLst>
              <a:ext uri="{FF2B5EF4-FFF2-40B4-BE49-F238E27FC236}">
                <a16:creationId xmlns:a16="http://schemas.microsoft.com/office/drawing/2014/main" id="{93FE0D25-23ED-0402-B06C-2F1CAE2116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7DC406-B169-96CA-4C94-1E6FC037E992}"/>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114223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BA0A-EC7A-FF1F-DA69-9E1A32742D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868458-049F-BD94-C8E6-8C74046AA7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372C23-8ACD-F067-06FB-0D489D8C32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585ECE-C322-E731-3A42-EEA5651DA173}"/>
              </a:ext>
            </a:extLst>
          </p:cNvPr>
          <p:cNvSpPr>
            <a:spLocks noGrp="1"/>
          </p:cNvSpPr>
          <p:nvPr>
            <p:ph type="dt" sz="half" idx="10"/>
          </p:nvPr>
        </p:nvSpPr>
        <p:spPr/>
        <p:txBody>
          <a:bodyPr/>
          <a:lstStyle/>
          <a:p>
            <a:fld id="{0B3D757F-AEBA-4DCF-8D8F-3F60451C4F18}" type="datetimeFigureOut">
              <a:rPr lang="en-GB" smtClean="0"/>
              <a:t>09/11/2023</a:t>
            </a:fld>
            <a:endParaRPr lang="en-GB"/>
          </a:p>
        </p:txBody>
      </p:sp>
      <p:sp>
        <p:nvSpPr>
          <p:cNvPr id="6" name="Footer Placeholder 5">
            <a:extLst>
              <a:ext uri="{FF2B5EF4-FFF2-40B4-BE49-F238E27FC236}">
                <a16:creationId xmlns:a16="http://schemas.microsoft.com/office/drawing/2014/main" id="{368B4324-5080-A76C-6DD8-638FA7820A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FE789F-057C-415F-45BA-850E22ED7C2E}"/>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53382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11F12-4E16-B66F-4FFF-35D56609E1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5A24F-3069-E3A4-38AE-7F669304D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7A6BE8-DBC7-17BA-8AAC-979EA200A0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326BDC-0D31-A8E7-DF8B-D5941E6A7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599C1-1FF5-50DA-AD32-70F610424F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BAFBCE-0367-6DB0-3586-EA986CD0CE62}"/>
              </a:ext>
            </a:extLst>
          </p:cNvPr>
          <p:cNvSpPr>
            <a:spLocks noGrp="1"/>
          </p:cNvSpPr>
          <p:nvPr>
            <p:ph type="dt" sz="half" idx="10"/>
          </p:nvPr>
        </p:nvSpPr>
        <p:spPr/>
        <p:txBody>
          <a:bodyPr/>
          <a:lstStyle/>
          <a:p>
            <a:fld id="{0B3D757F-AEBA-4DCF-8D8F-3F60451C4F18}" type="datetimeFigureOut">
              <a:rPr lang="en-GB" smtClean="0"/>
              <a:t>09/11/2023</a:t>
            </a:fld>
            <a:endParaRPr lang="en-GB"/>
          </a:p>
        </p:txBody>
      </p:sp>
      <p:sp>
        <p:nvSpPr>
          <p:cNvPr id="8" name="Footer Placeholder 7">
            <a:extLst>
              <a:ext uri="{FF2B5EF4-FFF2-40B4-BE49-F238E27FC236}">
                <a16:creationId xmlns:a16="http://schemas.microsoft.com/office/drawing/2014/main" id="{CCFC3A7D-8D25-DB4C-BA84-1ACC80AB1D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4B09A6-FCC3-3945-7063-F7C3C6667D0C}"/>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239531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CE04-0D6F-06FA-63A0-A5FCB742D0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F9A32D-25F7-74BA-58A8-B7699BBAE076}"/>
              </a:ext>
            </a:extLst>
          </p:cNvPr>
          <p:cNvSpPr>
            <a:spLocks noGrp="1"/>
          </p:cNvSpPr>
          <p:nvPr>
            <p:ph type="dt" sz="half" idx="10"/>
          </p:nvPr>
        </p:nvSpPr>
        <p:spPr/>
        <p:txBody>
          <a:bodyPr/>
          <a:lstStyle/>
          <a:p>
            <a:fld id="{0B3D757F-AEBA-4DCF-8D8F-3F60451C4F18}" type="datetimeFigureOut">
              <a:rPr lang="en-GB" smtClean="0"/>
              <a:t>09/11/2023</a:t>
            </a:fld>
            <a:endParaRPr lang="en-GB"/>
          </a:p>
        </p:txBody>
      </p:sp>
      <p:sp>
        <p:nvSpPr>
          <p:cNvPr id="4" name="Footer Placeholder 3">
            <a:extLst>
              <a:ext uri="{FF2B5EF4-FFF2-40B4-BE49-F238E27FC236}">
                <a16:creationId xmlns:a16="http://schemas.microsoft.com/office/drawing/2014/main" id="{9DC16576-A45D-35AF-8BEB-91B72FF4D4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8D2B78-F946-E88B-9959-14EAC8DB17E6}"/>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377160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57FC39-261F-8A4C-CC9D-74F736BD8A4F}"/>
              </a:ext>
            </a:extLst>
          </p:cNvPr>
          <p:cNvSpPr>
            <a:spLocks noGrp="1"/>
          </p:cNvSpPr>
          <p:nvPr>
            <p:ph type="dt" sz="half" idx="10"/>
          </p:nvPr>
        </p:nvSpPr>
        <p:spPr/>
        <p:txBody>
          <a:bodyPr/>
          <a:lstStyle/>
          <a:p>
            <a:fld id="{0B3D757F-AEBA-4DCF-8D8F-3F60451C4F18}" type="datetimeFigureOut">
              <a:rPr lang="en-GB" smtClean="0"/>
              <a:t>09/11/2023</a:t>
            </a:fld>
            <a:endParaRPr lang="en-GB"/>
          </a:p>
        </p:txBody>
      </p:sp>
      <p:sp>
        <p:nvSpPr>
          <p:cNvPr id="3" name="Footer Placeholder 2">
            <a:extLst>
              <a:ext uri="{FF2B5EF4-FFF2-40B4-BE49-F238E27FC236}">
                <a16:creationId xmlns:a16="http://schemas.microsoft.com/office/drawing/2014/main" id="{5FF4A9B5-49F0-2798-AFC2-F92B17289A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47BDB2-9374-3643-80CE-3BD5F3046F4E}"/>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108440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04F2-99EF-6E57-E332-16060986F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546BD9-DA4A-98EA-7424-7DDBA5410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9CE1525-A301-D476-DDA7-4F8F0803F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D9D58B-B193-5F75-6A82-51F110D53057}"/>
              </a:ext>
            </a:extLst>
          </p:cNvPr>
          <p:cNvSpPr>
            <a:spLocks noGrp="1"/>
          </p:cNvSpPr>
          <p:nvPr>
            <p:ph type="dt" sz="half" idx="10"/>
          </p:nvPr>
        </p:nvSpPr>
        <p:spPr/>
        <p:txBody>
          <a:bodyPr/>
          <a:lstStyle/>
          <a:p>
            <a:fld id="{0B3D757F-AEBA-4DCF-8D8F-3F60451C4F18}" type="datetimeFigureOut">
              <a:rPr lang="en-GB" smtClean="0"/>
              <a:t>09/11/2023</a:t>
            </a:fld>
            <a:endParaRPr lang="en-GB"/>
          </a:p>
        </p:txBody>
      </p:sp>
      <p:sp>
        <p:nvSpPr>
          <p:cNvPr id="6" name="Footer Placeholder 5">
            <a:extLst>
              <a:ext uri="{FF2B5EF4-FFF2-40B4-BE49-F238E27FC236}">
                <a16:creationId xmlns:a16="http://schemas.microsoft.com/office/drawing/2014/main" id="{175E2DCF-422D-435B-E606-50259D95B9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59275D-23E8-CFA4-9A1F-1D066802A51E}"/>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3681529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CA87-311B-7732-8D57-790C549EFF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95ADAE-9FAE-A804-597A-024182DC0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4F19A9-3B00-F346-3B61-2BFA8A759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3B60-38AE-3DBD-24B4-496E8EBFBFD6}"/>
              </a:ext>
            </a:extLst>
          </p:cNvPr>
          <p:cNvSpPr>
            <a:spLocks noGrp="1"/>
          </p:cNvSpPr>
          <p:nvPr>
            <p:ph type="dt" sz="half" idx="10"/>
          </p:nvPr>
        </p:nvSpPr>
        <p:spPr/>
        <p:txBody>
          <a:bodyPr/>
          <a:lstStyle/>
          <a:p>
            <a:fld id="{0B3D757F-AEBA-4DCF-8D8F-3F60451C4F18}" type="datetimeFigureOut">
              <a:rPr lang="en-GB" smtClean="0"/>
              <a:t>09/11/2023</a:t>
            </a:fld>
            <a:endParaRPr lang="en-GB"/>
          </a:p>
        </p:txBody>
      </p:sp>
      <p:sp>
        <p:nvSpPr>
          <p:cNvPr id="6" name="Footer Placeholder 5">
            <a:extLst>
              <a:ext uri="{FF2B5EF4-FFF2-40B4-BE49-F238E27FC236}">
                <a16:creationId xmlns:a16="http://schemas.microsoft.com/office/drawing/2014/main" id="{EABF0041-53B9-2975-0661-2F669C18AB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B325A0-FDEE-8841-FF01-1366EDB592E2}"/>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356711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DF30F-D84D-81B6-9840-1CF81C683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EBA236-D559-DCF4-2FD6-5FCBB1379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07C0E-5745-2978-C1BA-CFA6424CC0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D757F-AEBA-4DCF-8D8F-3F60451C4F18}" type="datetimeFigureOut">
              <a:rPr lang="en-GB" smtClean="0"/>
              <a:t>09/11/2023</a:t>
            </a:fld>
            <a:endParaRPr lang="en-GB"/>
          </a:p>
        </p:txBody>
      </p:sp>
      <p:sp>
        <p:nvSpPr>
          <p:cNvPr id="5" name="Footer Placeholder 4">
            <a:extLst>
              <a:ext uri="{FF2B5EF4-FFF2-40B4-BE49-F238E27FC236}">
                <a16:creationId xmlns:a16="http://schemas.microsoft.com/office/drawing/2014/main" id="{7CE04C63-366E-D4A9-C67D-19F73E51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075075-962E-D535-520B-4727C681B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04375-507C-4613-B219-5E51CA8C635C}" type="slidenum">
              <a:rPr lang="en-GB" smtClean="0"/>
              <a:t>‹#›</a:t>
            </a:fld>
            <a:endParaRPr lang="en-GB"/>
          </a:p>
        </p:txBody>
      </p:sp>
    </p:spTree>
    <p:extLst>
      <p:ext uri="{BB962C8B-B14F-4D97-AF65-F5344CB8AC3E}">
        <p14:creationId xmlns:p14="http://schemas.microsoft.com/office/powerpoint/2010/main" val="2240390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16389-5DBE-2C01-F487-3B76080B0DFD}"/>
              </a:ext>
            </a:extLst>
          </p:cNvPr>
          <p:cNvSpPr>
            <a:spLocks noGrp="1"/>
          </p:cNvSpPr>
          <p:nvPr>
            <p:ph type="title"/>
          </p:nvPr>
        </p:nvSpPr>
        <p:spPr>
          <a:xfrm>
            <a:off x="918936" y="519566"/>
            <a:ext cx="10329636" cy="2852737"/>
          </a:xfrm>
        </p:spPr>
        <p:txBody>
          <a:bodyPr/>
          <a:lstStyle/>
          <a:p>
            <a:r>
              <a:rPr lang="en-GB" dirty="0">
                <a:solidFill>
                  <a:srgbClr val="002060"/>
                </a:solidFill>
              </a:rPr>
              <a:t>Future Village Facilities Preferences</a:t>
            </a:r>
          </a:p>
        </p:txBody>
      </p:sp>
      <p:sp>
        <p:nvSpPr>
          <p:cNvPr id="3" name="Text Placeholder 2">
            <a:extLst>
              <a:ext uri="{FF2B5EF4-FFF2-40B4-BE49-F238E27FC236}">
                <a16:creationId xmlns:a16="http://schemas.microsoft.com/office/drawing/2014/main" id="{AC13A51C-04D0-0EDF-1485-EF3B3CD514C6}"/>
              </a:ext>
            </a:extLst>
          </p:cNvPr>
          <p:cNvSpPr>
            <a:spLocks noGrp="1"/>
          </p:cNvSpPr>
          <p:nvPr>
            <p:ph type="body" idx="1"/>
          </p:nvPr>
        </p:nvSpPr>
        <p:spPr>
          <a:xfrm>
            <a:off x="940707" y="3849235"/>
            <a:ext cx="10515600" cy="592137"/>
          </a:xfrm>
        </p:spPr>
        <p:txBody>
          <a:bodyPr>
            <a:normAutofit/>
          </a:bodyPr>
          <a:lstStyle/>
          <a:p>
            <a:r>
              <a:rPr lang="en-GB" sz="3200" dirty="0">
                <a:solidFill>
                  <a:schemeClr val="tx1"/>
                </a:solidFill>
              </a:rPr>
              <a:t>Survey Results for discussion</a:t>
            </a:r>
          </a:p>
        </p:txBody>
      </p:sp>
    </p:spTree>
    <p:extLst>
      <p:ext uri="{BB962C8B-B14F-4D97-AF65-F5344CB8AC3E}">
        <p14:creationId xmlns:p14="http://schemas.microsoft.com/office/powerpoint/2010/main" val="296564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1461-F1AE-8151-A3A3-EB1B06F7EBB6}"/>
              </a:ext>
            </a:extLst>
          </p:cNvPr>
          <p:cNvSpPr>
            <a:spLocks noGrp="1"/>
          </p:cNvSpPr>
          <p:nvPr>
            <p:ph type="title"/>
          </p:nvPr>
        </p:nvSpPr>
        <p:spPr>
          <a:xfrm>
            <a:off x="853621" y="425225"/>
            <a:ext cx="10090150" cy="895576"/>
          </a:xfrm>
        </p:spPr>
        <p:txBody>
          <a:bodyPr>
            <a:normAutofit/>
          </a:bodyPr>
          <a:lstStyle/>
          <a:p>
            <a:pPr>
              <a:spcBef>
                <a:spcPts val="600"/>
              </a:spcBef>
            </a:pPr>
            <a:r>
              <a:rPr lang="en-GB" sz="3200" b="1" dirty="0">
                <a:solidFill>
                  <a:srgbClr val="002060"/>
                </a:solidFill>
              </a:rPr>
              <a:t>Part B - Planning village facilities over the next 10-15 years</a:t>
            </a:r>
          </a:p>
        </p:txBody>
      </p:sp>
      <p:sp>
        <p:nvSpPr>
          <p:cNvPr id="3" name="Text Placeholder 2">
            <a:extLst>
              <a:ext uri="{FF2B5EF4-FFF2-40B4-BE49-F238E27FC236}">
                <a16:creationId xmlns:a16="http://schemas.microsoft.com/office/drawing/2014/main" id="{AD4E616B-1FCE-38C9-C9B2-1C66DF6EB807}"/>
              </a:ext>
            </a:extLst>
          </p:cNvPr>
          <p:cNvSpPr>
            <a:spLocks noGrp="1"/>
          </p:cNvSpPr>
          <p:nvPr>
            <p:ph type="body" idx="1"/>
          </p:nvPr>
        </p:nvSpPr>
        <p:spPr>
          <a:xfrm>
            <a:off x="957943" y="1828801"/>
            <a:ext cx="10145485" cy="4079421"/>
          </a:xfrm>
        </p:spPr>
        <p:txBody>
          <a:bodyPr>
            <a:normAutofit/>
          </a:bodyPr>
          <a:lstStyle/>
          <a:p>
            <a:pPr>
              <a:spcBef>
                <a:spcPts val="600"/>
              </a:spcBef>
            </a:pPr>
            <a:r>
              <a:rPr lang="en-GB" sz="3200" dirty="0">
                <a:solidFill>
                  <a:schemeClr val="tx1"/>
                </a:solidFill>
              </a:rPr>
              <a:t>To contribute to a Neighbourhood Plan:</a:t>
            </a:r>
          </a:p>
          <a:p>
            <a:pPr>
              <a:spcBef>
                <a:spcPts val="600"/>
              </a:spcBef>
            </a:pPr>
            <a:endParaRPr lang="en-GB" sz="3200" dirty="0">
              <a:solidFill>
                <a:schemeClr val="tx1"/>
              </a:solidFill>
            </a:endParaRPr>
          </a:p>
          <a:p>
            <a:pPr>
              <a:spcBef>
                <a:spcPts val="600"/>
              </a:spcBef>
            </a:pPr>
            <a:r>
              <a:rPr lang="en-GB" sz="3200" dirty="0">
                <a:solidFill>
                  <a:schemeClr val="tx1"/>
                </a:solidFill>
              </a:rPr>
              <a:t>What facilities improvements we should we be planning for over the next 10-15 years and where should they be located.</a:t>
            </a:r>
          </a:p>
          <a:p>
            <a:pPr>
              <a:spcBef>
                <a:spcPts val="600"/>
              </a:spcBef>
            </a:pPr>
            <a:endParaRPr lang="en-GB" sz="3200" dirty="0">
              <a:solidFill>
                <a:schemeClr val="tx1"/>
              </a:solidFill>
            </a:endParaRPr>
          </a:p>
          <a:p>
            <a:pPr>
              <a:spcBef>
                <a:spcPts val="600"/>
              </a:spcBef>
            </a:pPr>
            <a:r>
              <a:rPr lang="en-GB" sz="3200" dirty="0">
                <a:solidFill>
                  <a:schemeClr val="tx1"/>
                </a:solidFill>
              </a:rPr>
              <a:t>Current facilities and potential new facilities</a:t>
            </a:r>
          </a:p>
        </p:txBody>
      </p:sp>
    </p:spTree>
    <p:extLst>
      <p:ext uri="{BB962C8B-B14F-4D97-AF65-F5344CB8AC3E}">
        <p14:creationId xmlns:p14="http://schemas.microsoft.com/office/powerpoint/2010/main" val="423845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D58F-A9B6-48DF-7C95-59EF51A1E130}"/>
              </a:ext>
            </a:extLst>
          </p:cNvPr>
          <p:cNvSpPr>
            <a:spLocks noGrp="1"/>
          </p:cNvSpPr>
          <p:nvPr>
            <p:ph type="title"/>
          </p:nvPr>
        </p:nvSpPr>
        <p:spPr/>
        <p:txBody>
          <a:bodyPr>
            <a:normAutofit/>
          </a:bodyPr>
          <a:lstStyle/>
          <a:p>
            <a:r>
              <a:rPr lang="en-GB" sz="3200" dirty="0"/>
              <a:t>B2 Looking 10-15 years ahead how well suited are the current village shop and post office facilities ?</a:t>
            </a:r>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348302962"/>
              </p:ext>
            </p:extLst>
          </p:nvPr>
        </p:nvGraphicFramePr>
        <p:xfrm>
          <a:off x="465600" y="1910307"/>
          <a:ext cx="5035314" cy="44832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961158794"/>
              </p:ext>
            </p:extLst>
          </p:nvPr>
        </p:nvGraphicFramePr>
        <p:xfrm>
          <a:off x="6017771" y="1942770"/>
          <a:ext cx="4766343" cy="44362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84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79227442"/>
              </p:ext>
            </p:extLst>
          </p:nvPr>
        </p:nvGraphicFramePr>
        <p:xfrm>
          <a:off x="1059543" y="963570"/>
          <a:ext cx="9542755" cy="55690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507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BAC-06A8-CC97-5EA7-956F387B4057}"/>
              </a:ext>
            </a:extLst>
          </p:cNvPr>
          <p:cNvSpPr>
            <a:spLocks noGrp="1"/>
          </p:cNvSpPr>
          <p:nvPr>
            <p:ph type="title"/>
          </p:nvPr>
        </p:nvSpPr>
        <p:spPr/>
        <p:txBody>
          <a:bodyPr>
            <a:noAutofit/>
          </a:bodyPr>
          <a:lstStyle/>
          <a:p>
            <a:r>
              <a:rPr lang="en-GB" sz="3200" dirty="0"/>
              <a:t>B6. Thinking about what additional facilities the village should be seeking to develop over the next 15 years. Please rank the following in order of priority with most important at the top.</a:t>
            </a:r>
          </a:p>
        </p:txBody>
      </p:sp>
      <p:sp>
        <p:nvSpPr>
          <p:cNvPr id="4" name="Oval 3">
            <a:extLst>
              <a:ext uri="{FF2B5EF4-FFF2-40B4-BE49-F238E27FC236}">
                <a16:creationId xmlns:a16="http://schemas.microsoft.com/office/drawing/2014/main" id="{781CA374-7605-E19D-1750-B459F82CF8AD}"/>
              </a:ext>
            </a:extLst>
          </p:cNvPr>
          <p:cNvSpPr/>
          <p:nvPr/>
        </p:nvSpPr>
        <p:spPr>
          <a:xfrm>
            <a:off x="9936178" y="1982134"/>
            <a:ext cx="2008800" cy="172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Top 3 ranked positions only</a:t>
            </a:r>
          </a:p>
        </p:txBody>
      </p:sp>
      <p:graphicFrame>
        <p:nvGraphicFramePr>
          <p:cNvPr id="5" name="Chart 4">
            <a:extLst>
              <a:ext uri="{FF2B5EF4-FFF2-40B4-BE49-F238E27FC236}">
                <a16:creationId xmlns:a16="http://schemas.microsoft.com/office/drawing/2014/main" id="{37D1E069-81FA-36C6-277F-944000E21BEC}"/>
              </a:ext>
            </a:extLst>
          </p:cNvPr>
          <p:cNvGraphicFramePr>
            <a:graphicFrameLocks/>
          </p:cNvGraphicFramePr>
          <p:nvPr>
            <p:extLst>
              <p:ext uri="{D42A27DB-BD31-4B8C-83A1-F6EECF244321}">
                <p14:modId xmlns:p14="http://schemas.microsoft.com/office/powerpoint/2010/main" val="3426293062"/>
              </p:ext>
            </p:extLst>
          </p:nvPr>
        </p:nvGraphicFramePr>
        <p:xfrm>
          <a:off x="2135927" y="1834035"/>
          <a:ext cx="8341281" cy="453186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5551A5E5-FC69-28C2-B674-0094E5CACD67}"/>
              </a:ext>
            </a:extLst>
          </p:cNvPr>
          <p:cNvSpPr/>
          <p:nvPr/>
        </p:nvSpPr>
        <p:spPr>
          <a:xfrm rot="16200000">
            <a:off x="-67931" y="3310601"/>
            <a:ext cx="3619735" cy="5165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Numbers of times ranked as 1</a:t>
            </a:r>
            <a:r>
              <a:rPr lang="en-GB" sz="1600" baseline="30000" dirty="0">
                <a:solidFill>
                  <a:schemeClr val="tx1"/>
                </a:solidFill>
              </a:rPr>
              <a:t>st</a:t>
            </a:r>
            <a:r>
              <a:rPr lang="en-GB" sz="1600" dirty="0">
                <a:solidFill>
                  <a:schemeClr val="tx1"/>
                </a:solidFill>
              </a:rPr>
              <a:t>, 2</a:t>
            </a:r>
            <a:r>
              <a:rPr lang="en-GB" sz="1600" baseline="30000" dirty="0">
                <a:solidFill>
                  <a:schemeClr val="tx1"/>
                </a:solidFill>
              </a:rPr>
              <a:t>nd</a:t>
            </a:r>
            <a:r>
              <a:rPr lang="en-GB" sz="1600" dirty="0">
                <a:solidFill>
                  <a:schemeClr val="tx1"/>
                </a:solidFill>
              </a:rPr>
              <a:t> or 3</a:t>
            </a:r>
            <a:r>
              <a:rPr lang="en-GB" sz="1600" baseline="30000" dirty="0">
                <a:solidFill>
                  <a:schemeClr val="tx1"/>
                </a:solidFill>
              </a:rPr>
              <a:t>rd</a:t>
            </a:r>
            <a:r>
              <a:rPr lang="en-GB" sz="1600" dirty="0">
                <a:solidFill>
                  <a:schemeClr val="tx1"/>
                </a:solidFill>
              </a:rPr>
              <a:t> </a:t>
            </a:r>
          </a:p>
          <a:p>
            <a:pPr algn="ctr"/>
            <a:endParaRPr lang="en-GB" sz="1600" dirty="0"/>
          </a:p>
        </p:txBody>
      </p:sp>
      <p:sp>
        <p:nvSpPr>
          <p:cNvPr id="9" name="TextBox 1">
            <a:extLst>
              <a:ext uri="{FF2B5EF4-FFF2-40B4-BE49-F238E27FC236}">
                <a16:creationId xmlns:a16="http://schemas.microsoft.com/office/drawing/2014/main" id="{082D0EB7-1844-9399-D315-D574214F1A97}"/>
              </a:ext>
            </a:extLst>
          </p:cNvPr>
          <p:cNvSpPr txBox="1"/>
          <p:nvPr/>
        </p:nvSpPr>
        <p:spPr>
          <a:xfrm>
            <a:off x="7917794" y="2252837"/>
            <a:ext cx="1493802" cy="4676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dirty="0">
                <a:solidFill>
                  <a:schemeClr val="tx1">
                    <a:lumMod val="85000"/>
                    <a:lumOff val="15000"/>
                  </a:schemeClr>
                </a:solidFill>
              </a:rPr>
              <a:t>1</a:t>
            </a:r>
            <a:r>
              <a:rPr lang="en-GB" sz="2000" baseline="30000" dirty="0">
                <a:solidFill>
                  <a:schemeClr val="tx1">
                    <a:lumMod val="85000"/>
                    <a:lumOff val="15000"/>
                  </a:schemeClr>
                </a:solidFill>
              </a:rPr>
              <a:t>st</a:t>
            </a:r>
            <a:r>
              <a:rPr lang="en-GB" sz="2000" dirty="0">
                <a:solidFill>
                  <a:schemeClr val="tx1">
                    <a:lumMod val="85000"/>
                    <a:lumOff val="15000"/>
                  </a:schemeClr>
                </a:solidFill>
              </a:rPr>
              <a:t>    2</a:t>
            </a:r>
            <a:r>
              <a:rPr lang="en-GB" sz="2000" baseline="30000" dirty="0">
                <a:solidFill>
                  <a:schemeClr val="tx1">
                    <a:lumMod val="85000"/>
                    <a:lumOff val="15000"/>
                  </a:schemeClr>
                </a:solidFill>
              </a:rPr>
              <a:t>nd</a:t>
            </a:r>
            <a:r>
              <a:rPr lang="en-GB" sz="2000" dirty="0">
                <a:solidFill>
                  <a:schemeClr val="tx1">
                    <a:lumMod val="85000"/>
                    <a:lumOff val="15000"/>
                  </a:schemeClr>
                </a:solidFill>
              </a:rPr>
              <a:t>  3</a:t>
            </a:r>
            <a:r>
              <a:rPr lang="en-GB" sz="2000" baseline="30000" dirty="0">
                <a:solidFill>
                  <a:schemeClr val="tx1">
                    <a:lumMod val="85000"/>
                    <a:lumOff val="15000"/>
                  </a:schemeClr>
                </a:solidFill>
              </a:rPr>
              <a:t>rd</a:t>
            </a:r>
            <a:r>
              <a:rPr lang="en-GB" sz="2000" dirty="0">
                <a:solidFill>
                  <a:schemeClr val="tx1">
                    <a:lumMod val="85000"/>
                    <a:lumOff val="15000"/>
                  </a:schemeClr>
                </a:solidFill>
              </a:rPr>
              <a:t> </a:t>
            </a:r>
          </a:p>
        </p:txBody>
      </p:sp>
    </p:spTree>
    <p:extLst>
      <p:ext uri="{BB962C8B-B14F-4D97-AF65-F5344CB8AC3E}">
        <p14:creationId xmlns:p14="http://schemas.microsoft.com/office/powerpoint/2010/main" val="48818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7DC7-6D0C-90C8-92E9-2E87F1CAB8EF}"/>
              </a:ext>
            </a:extLst>
          </p:cNvPr>
          <p:cNvSpPr>
            <a:spLocks noGrp="1"/>
          </p:cNvSpPr>
          <p:nvPr>
            <p:ph type="title"/>
          </p:nvPr>
        </p:nvSpPr>
        <p:spPr>
          <a:xfrm>
            <a:off x="838200" y="365126"/>
            <a:ext cx="10515600" cy="679904"/>
          </a:xfrm>
        </p:spPr>
        <p:txBody>
          <a:bodyPr>
            <a:noAutofit/>
          </a:bodyPr>
          <a:lstStyle/>
          <a:p>
            <a:r>
              <a:rPr lang="en-GB" sz="2800" dirty="0"/>
              <a:t>B7. Preferred locations  - existing and potential facilities</a:t>
            </a:r>
          </a:p>
        </p:txBody>
      </p:sp>
      <p:graphicFrame>
        <p:nvGraphicFramePr>
          <p:cNvPr id="4" name="Chart 3">
            <a:extLst>
              <a:ext uri="{FF2B5EF4-FFF2-40B4-BE49-F238E27FC236}">
                <a16:creationId xmlns:a16="http://schemas.microsoft.com/office/drawing/2014/main" id="{D4AAF741-BF15-19DF-00B0-17B2C0380494}"/>
              </a:ext>
            </a:extLst>
          </p:cNvPr>
          <p:cNvGraphicFramePr>
            <a:graphicFrameLocks/>
          </p:cNvGraphicFramePr>
          <p:nvPr>
            <p:extLst>
              <p:ext uri="{D42A27DB-BD31-4B8C-83A1-F6EECF244321}">
                <p14:modId xmlns:p14="http://schemas.microsoft.com/office/powerpoint/2010/main" val="2956402642"/>
              </p:ext>
            </p:extLst>
          </p:nvPr>
        </p:nvGraphicFramePr>
        <p:xfrm>
          <a:off x="1005141" y="1068185"/>
          <a:ext cx="8725192" cy="5217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7824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84C3FB-A71E-0418-6667-42F7447FE6EC}"/>
              </a:ext>
            </a:extLst>
          </p:cNvPr>
          <p:cNvSpPr txBox="1"/>
          <p:nvPr/>
        </p:nvSpPr>
        <p:spPr>
          <a:xfrm>
            <a:off x="1252457" y="491479"/>
            <a:ext cx="4262400" cy="584775"/>
          </a:xfrm>
          <a:prstGeom prst="rect">
            <a:avLst/>
          </a:prstGeom>
          <a:noFill/>
        </p:spPr>
        <p:txBody>
          <a:bodyPr wrap="square" rtlCol="0">
            <a:spAutoFit/>
          </a:bodyPr>
          <a:lstStyle/>
          <a:p>
            <a:r>
              <a:rPr lang="en-GB" sz="3200" dirty="0"/>
              <a:t>General Comments</a:t>
            </a:r>
          </a:p>
        </p:txBody>
      </p:sp>
      <p:sp>
        <p:nvSpPr>
          <p:cNvPr id="2" name="TextBox 1">
            <a:extLst>
              <a:ext uri="{FF2B5EF4-FFF2-40B4-BE49-F238E27FC236}">
                <a16:creationId xmlns:a16="http://schemas.microsoft.com/office/drawing/2014/main" id="{5995F08E-7C32-D617-CA6C-9DEE2CD8982A}"/>
              </a:ext>
            </a:extLst>
          </p:cNvPr>
          <p:cNvSpPr txBox="1"/>
          <p:nvPr/>
        </p:nvSpPr>
        <p:spPr>
          <a:xfrm>
            <a:off x="631372" y="1611086"/>
            <a:ext cx="10479314" cy="4416594"/>
          </a:xfrm>
          <a:prstGeom prst="rect">
            <a:avLst/>
          </a:prstGeom>
          <a:noFill/>
        </p:spPr>
        <p:txBody>
          <a:bodyPr wrap="square" rtlCol="0">
            <a:spAutoFit/>
          </a:bodyPr>
          <a:lstStyle/>
          <a:p>
            <a:pPr>
              <a:spcBef>
                <a:spcPts val="600"/>
              </a:spcBef>
            </a:pPr>
            <a:r>
              <a:rPr lang="en-GB" sz="2000" dirty="0"/>
              <a:t>Brownfield site should be first priority </a:t>
            </a:r>
          </a:p>
          <a:p>
            <a:pPr>
              <a:spcBef>
                <a:spcPts val="600"/>
              </a:spcBef>
            </a:pPr>
            <a:r>
              <a:rPr lang="en-GB" sz="2000" dirty="0"/>
              <a:t>Any new hall to meet multiple purposes / for all. Currently underused.</a:t>
            </a:r>
          </a:p>
          <a:p>
            <a:pPr>
              <a:spcBef>
                <a:spcPts val="600"/>
              </a:spcBef>
            </a:pPr>
            <a:r>
              <a:rPr lang="en-GB" sz="2000" dirty="0"/>
              <a:t>Everything contingent on safe crossing of A371</a:t>
            </a:r>
          </a:p>
          <a:p>
            <a:pPr>
              <a:spcBef>
                <a:spcPts val="600"/>
              </a:spcBef>
            </a:pPr>
            <a:r>
              <a:rPr lang="en-GB" sz="2000" dirty="0"/>
              <a:t>Traffic Calming overdue</a:t>
            </a:r>
          </a:p>
          <a:p>
            <a:pPr>
              <a:spcBef>
                <a:spcPts val="600"/>
              </a:spcBef>
            </a:pPr>
            <a:r>
              <a:rPr lang="en-GB" sz="2000" dirty="0"/>
              <a:t>Challenges of visibility for crossing A371</a:t>
            </a:r>
          </a:p>
          <a:p>
            <a:pPr>
              <a:spcBef>
                <a:spcPts val="600"/>
              </a:spcBef>
            </a:pPr>
            <a:r>
              <a:rPr lang="en-GB" sz="2000" dirty="0"/>
              <a:t>Footpath linking Crow lane and Hannahs lane</a:t>
            </a:r>
          </a:p>
          <a:p>
            <a:pPr>
              <a:spcBef>
                <a:spcPts val="600"/>
              </a:spcBef>
            </a:pPr>
            <a:r>
              <a:rPr lang="en-GB" sz="2000" dirty="0"/>
              <a:t>Sort parking and concentrate on what village needs (new affordable homes for families )</a:t>
            </a:r>
          </a:p>
          <a:p>
            <a:pPr>
              <a:spcBef>
                <a:spcPts val="600"/>
              </a:spcBef>
            </a:pPr>
            <a:r>
              <a:rPr lang="en-GB" sz="2000" dirty="0"/>
              <a:t>Need to prevent village being frozen in time and just a retirement idyll</a:t>
            </a:r>
          </a:p>
          <a:p>
            <a:pPr>
              <a:spcBef>
                <a:spcPts val="600"/>
              </a:spcBef>
            </a:pPr>
            <a:r>
              <a:rPr lang="en-GB" sz="2000" dirty="0"/>
              <a:t>Lots of walks from village – a proper voluntary run café might be a good start</a:t>
            </a:r>
          </a:p>
          <a:p>
            <a:pPr>
              <a:spcBef>
                <a:spcPts val="600"/>
              </a:spcBef>
            </a:pPr>
            <a:r>
              <a:rPr lang="en-GB" sz="2000" dirty="0"/>
              <a:t>More frequent buses to Wells and Cheddar</a:t>
            </a:r>
          </a:p>
          <a:p>
            <a:endParaRPr lang="en-GB" dirty="0"/>
          </a:p>
          <a:p>
            <a:endParaRPr lang="en-GB" dirty="0"/>
          </a:p>
        </p:txBody>
      </p:sp>
    </p:spTree>
    <p:extLst>
      <p:ext uri="{BB962C8B-B14F-4D97-AF65-F5344CB8AC3E}">
        <p14:creationId xmlns:p14="http://schemas.microsoft.com/office/powerpoint/2010/main" val="413713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3817-FF9A-2EA7-C2C0-7E3205F4385D}"/>
              </a:ext>
            </a:extLst>
          </p:cNvPr>
          <p:cNvSpPr>
            <a:spLocks noGrp="1"/>
          </p:cNvSpPr>
          <p:nvPr>
            <p:ph type="title"/>
          </p:nvPr>
        </p:nvSpPr>
        <p:spPr>
          <a:xfrm>
            <a:off x="838200" y="365125"/>
            <a:ext cx="10515600" cy="722075"/>
          </a:xfrm>
        </p:spPr>
        <p:txBody>
          <a:bodyPr/>
          <a:lstStyle/>
          <a:p>
            <a:r>
              <a:rPr lang="en-GB" dirty="0"/>
              <a:t>Respondent profile</a:t>
            </a:r>
          </a:p>
        </p:txBody>
      </p:sp>
      <p:graphicFrame>
        <p:nvGraphicFramePr>
          <p:cNvPr id="3" name="Chart 2">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2376543328"/>
              </p:ext>
            </p:extLst>
          </p:nvPr>
        </p:nvGraphicFramePr>
        <p:xfrm>
          <a:off x="373594" y="1131926"/>
          <a:ext cx="5400000" cy="32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3245078577"/>
              </p:ext>
            </p:extLst>
          </p:nvPr>
        </p:nvGraphicFramePr>
        <p:xfrm>
          <a:off x="6226296" y="362967"/>
          <a:ext cx="5010604" cy="288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438411152"/>
              </p:ext>
            </p:extLst>
          </p:nvPr>
        </p:nvGraphicFramePr>
        <p:xfrm>
          <a:off x="5175939" y="3365574"/>
          <a:ext cx="540000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360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1461-F1AE-8151-A3A3-EB1B06F7EBB6}"/>
              </a:ext>
            </a:extLst>
          </p:cNvPr>
          <p:cNvSpPr>
            <a:spLocks noGrp="1"/>
          </p:cNvSpPr>
          <p:nvPr>
            <p:ph type="title"/>
          </p:nvPr>
        </p:nvSpPr>
        <p:spPr>
          <a:xfrm>
            <a:off x="853621" y="425224"/>
            <a:ext cx="10090150" cy="1323747"/>
          </a:xfrm>
        </p:spPr>
        <p:txBody>
          <a:bodyPr>
            <a:normAutofit/>
          </a:bodyPr>
          <a:lstStyle/>
          <a:p>
            <a:r>
              <a:rPr lang="en-GB" sz="3200" b="1" dirty="0">
                <a:solidFill>
                  <a:srgbClr val="002060"/>
                </a:solidFill>
              </a:rPr>
              <a:t>Part A - Possible Community Space on land south of </a:t>
            </a:r>
            <a:r>
              <a:rPr lang="en-GB" sz="3200" b="1" dirty="0" err="1">
                <a:solidFill>
                  <a:srgbClr val="002060"/>
                </a:solidFill>
              </a:rPr>
              <a:t>Roughmoor</a:t>
            </a:r>
            <a:r>
              <a:rPr lang="en-GB" sz="3200" b="1" dirty="0">
                <a:solidFill>
                  <a:srgbClr val="002060"/>
                </a:solidFill>
              </a:rPr>
              <a:t> Lane</a:t>
            </a:r>
          </a:p>
        </p:txBody>
      </p:sp>
      <p:sp>
        <p:nvSpPr>
          <p:cNvPr id="3" name="Text Placeholder 2">
            <a:extLst>
              <a:ext uri="{FF2B5EF4-FFF2-40B4-BE49-F238E27FC236}">
                <a16:creationId xmlns:a16="http://schemas.microsoft.com/office/drawing/2014/main" id="{AD4E616B-1FCE-38C9-C9B2-1C66DF6EB807}"/>
              </a:ext>
            </a:extLst>
          </p:cNvPr>
          <p:cNvSpPr>
            <a:spLocks noGrp="1"/>
          </p:cNvSpPr>
          <p:nvPr>
            <p:ph type="body" idx="1"/>
          </p:nvPr>
        </p:nvSpPr>
        <p:spPr>
          <a:xfrm>
            <a:off x="957943" y="1828801"/>
            <a:ext cx="10145485" cy="4079421"/>
          </a:xfrm>
        </p:spPr>
        <p:txBody>
          <a:bodyPr>
            <a:normAutofit/>
          </a:bodyPr>
          <a:lstStyle/>
          <a:p>
            <a:pPr>
              <a:spcBef>
                <a:spcPts val="600"/>
              </a:spcBef>
            </a:pPr>
            <a:endParaRPr lang="en-GB" dirty="0">
              <a:solidFill>
                <a:schemeClr val="tx1"/>
              </a:solidFill>
            </a:endParaRPr>
          </a:p>
          <a:p>
            <a:pPr>
              <a:spcBef>
                <a:spcPts val="600"/>
              </a:spcBef>
            </a:pPr>
            <a:endParaRPr lang="en-GB" dirty="0">
              <a:solidFill>
                <a:schemeClr val="tx1"/>
              </a:solidFill>
            </a:endParaRPr>
          </a:p>
          <a:p>
            <a:pPr>
              <a:spcBef>
                <a:spcPts val="600"/>
              </a:spcBef>
            </a:pPr>
            <a:r>
              <a:rPr lang="en-GB" dirty="0">
                <a:solidFill>
                  <a:schemeClr val="tx1"/>
                </a:solidFill>
              </a:rPr>
              <a:t>If the land south of </a:t>
            </a:r>
            <a:r>
              <a:rPr lang="en-GB" dirty="0" err="1">
                <a:solidFill>
                  <a:schemeClr val="tx1"/>
                </a:solidFill>
              </a:rPr>
              <a:t>Roughmoor</a:t>
            </a:r>
            <a:r>
              <a:rPr lang="en-GB" dirty="0">
                <a:solidFill>
                  <a:schemeClr val="tx1"/>
                </a:solidFill>
              </a:rPr>
              <a:t> Lane was to be developed the policy requires that 0.1 hectares (20 x 50m (two tennis courts)) of land is allocated for community use by the village. </a:t>
            </a:r>
          </a:p>
          <a:p>
            <a:pPr>
              <a:spcBef>
                <a:spcPts val="600"/>
              </a:spcBef>
            </a:pPr>
            <a:endParaRPr lang="en-GB" dirty="0">
              <a:solidFill>
                <a:schemeClr val="tx1"/>
              </a:solidFill>
            </a:endParaRPr>
          </a:p>
          <a:p>
            <a:pPr>
              <a:spcBef>
                <a:spcPts val="600"/>
              </a:spcBef>
            </a:pPr>
            <a:r>
              <a:rPr lang="en-GB" dirty="0">
                <a:solidFill>
                  <a:schemeClr val="tx1"/>
                </a:solidFill>
              </a:rPr>
              <a:t>What should this community space be used for and where should it be located?</a:t>
            </a:r>
          </a:p>
        </p:txBody>
      </p:sp>
    </p:spTree>
    <p:extLst>
      <p:ext uri="{BB962C8B-B14F-4D97-AF65-F5344CB8AC3E}">
        <p14:creationId xmlns:p14="http://schemas.microsoft.com/office/powerpoint/2010/main" val="30203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8E5527-A584-76F7-2B07-A818D8468EA7}"/>
              </a:ext>
            </a:extLst>
          </p:cNvPr>
          <p:cNvSpPr>
            <a:spLocks noGrp="1"/>
          </p:cNvSpPr>
          <p:nvPr>
            <p:ph type="body" idx="1"/>
          </p:nvPr>
        </p:nvSpPr>
        <p:spPr>
          <a:xfrm>
            <a:off x="1187789" y="2404676"/>
            <a:ext cx="10515600" cy="1500187"/>
          </a:xfrm>
        </p:spPr>
        <p:txBody>
          <a:bodyPr>
            <a:normAutofit lnSpcReduction="10000"/>
          </a:bodyPr>
          <a:lstStyle/>
          <a:p>
            <a:r>
              <a:rPr lang="en-GB" sz="3200" dirty="0">
                <a:solidFill>
                  <a:schemeClr val="tx1">
                    <a:lumMod val="85000"/>
                    <a:lumOff val="15000"/>
                  </a:schemeClr>
                </a:solidFill>
              </a:rPr>
              <a:t>Part A Q2.</a:t>
            </a:r>
          </a:p>
          <a:p>
            <a:r>
              <a:rPr lang="en-GB" sz="3200" dirty="0">
                <a:solidFill>
                  <a:schemeClr val="tx1">
                    <a:lumMod val="85000"/>
                    <a:lumOff val="15000"/>
                  </a:schemeClr>
                </a:solidFill>
              </a:rPr>
              <a:t>Please rank the top three most important village facilities you feel should be considered for locating in the greenfield area. </a:t>
            </a:r>
          </a:p>
        </p:txBody>
      </p:sp>
    </p:spTree>
    <p:extLst>
      <p:ext uri="{BB962C8B-B14F-4D97-AF65-F5344CB8AC3E}">
        <p14:creationId xmlns:p14="http://schemas.microsoft.com/office/powerpoint/2010/main" val="258214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E655FC8-612C-0C14-37DA-45E9A53ED614}"/>
              </a:ext>
            </a:extLst>
          </p:cNvPr>
          <p:cNvGraphicFramePr>
            <a:graphicFrameLocks/>
          </p:cNvGraphicFramePr>
          <p:nvPr/>
        </p:nvGraphicFramePr>
        <p:xfrm>
          <a:off x="914400" y="662400"/>
          <a:ext cx="9691200" cy="5558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059E1B25-241D-CA5D-D7CB-A9A5789A4548}"/>
              </a:ext>
            </a:extLst>
          </p:cNvPr>
          <p:cNvSpPr/>
          <p:nvPr/>
        </p:nvSpPr>
        <p:spPr>
          <a:xfrm rot="16200000">
            <a:off x="-1121937" y="2912731"/>
            <a:ext cx="3619735" cy="516532"/>
          </a:xfrm>
          <a:prstGeom prst="rect">
            <a:avLst/>
          </a:prstGeom>
          <a:solidFill>
            <a:schemeClr val="bg1"/>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Numbers of times ranked as 1</a:t>
            </a:r>
            <a:r>
              <a:rPr lang="en-GB" sz="1600" baseline="30000" dirty="0">
                <a:solidFill>
                  <a:schemeClr val="tx1"/>
                </a:solidFill>
              </a:rPr>
              <a:t>st</a:t>
            </a:r>
            <a:r>
              <a:rPr lang="en-GB" sz="1600" dirty="0">
                <a:solidFill>
                  <a:schemeClr val="tx1"/>
                </a:solidFill>
              </a:rPr>
              <a:t>, 2</a:t>
            </a:r>
            <a:r>
              <a:rPr lang="en-GB" sz="1600" baseline="30000" dirty="0">
                <a:solidFill>
                  <a:schemeClr val="tx1"/>
                </a:solidFill>
              </a:rPr>
              <a:t>nd</a:t>
            </a:r>
            <a:r>
              <a:rPr lang="en-GB" sz="1600" dirty="0">
                <a:solidFill>
                  <a:schemeClr val="tx1"/>
                </a:solidFill>
              </a:rPr>
              <a:t> or 3</a:t>
            </a:r>
            <a:r>
              <a:rPr lang="en-GB" sz="1600" baseline="30000" dirty="0">
                <a:solidFill>
                  <a:schemeClr val="tx1"/>
                </a:solidFill>
              </a:rPr>
              <a:t>rd</a:t>
            </a:r>
            <a:r>
              <a:rPr lang="en-GB" sz="1600" dirty="0">
                <a:solidFill>
                  <a:schemeClr val="tx1"/>
                </a:solidFill>
              </a:rPr>
              <a:t> </a:t>
            </a:r>
          </a:p>
          <a:p>
            <a:pPr algn="ctr"/>
            <a:endParaRPr lang="en-GB" sz="1600" dirty="0"/>
          </a:p>
        </p:txBody>
      </p:sp>
    </p:spTree>
    <p:extLst>
      <p:ext uri="{BB962C8B-B14F-4D97-AF65-F5344CB8AC3E}">
        <p14:creationId xmlns:p14="http://schemas.microsoft.com/office/powerpoint/2010/main" val="52850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707B-C63D-E2BD-BB74-1B494C1810FE}"/>
              </a:ext>
            </a:extLst>
          </p:cNvPr>
          <p:cNvSpPr>
            <a:spLocks noGrp="1"/>
          </p:cNvSpPr>
          <p:nvPr>
            <p:ph type="title"/>
          </p:nvPr>
        </p:nvSpPr>
        <p:spPr>
          <a:xfrm>
            <a:off x="838200" y="365126"/>
            <a:ext cx="10515600" cy="947144"/>
          </a:xfrm>
        </p:spPr>
        <p:txBody>
          <a:bodyPr>
            <a:normAutofit/>
          </a:bodyPr>
          <a:lstStyle/>
          <a:p>
            <a:r>
              <a:rPr lang="en-GB" sz="3200"/>
              <a:t>“Other”</a:t>
            </a:r>
            <a:endParaRPr lang="en-GB" sz="3200" dirty="0"/>
          </a:p>
        </p:txBody>
      </p:sp>
      <p:sp>
        <p:nvSpPr>
          <p:cNvPr id="4" name="TextBox 3">
            <a:extLst>
              <a:ext uri="{FF2B5EF4-FFF2-40B4-BE49-F238E27FC236}">
                <a16:creationId xmlns:a16="http://schemas.microsoft.com/office/drawing/2014/main" id="{3535CB19-3D0E-C525-0103-D2DB2CE95547}"/>
              </a:ext>
            </a:extLst>
          </p:cNvPr>
          <p:cNvSpPr txBox="1"/>
          <p:nvPr/>
        </p:nvSpPr>
        <p:spPr>
          <a:xfrm>
            <a:off x="1067963" y="1754950"/>
            <a:ext cx="6184416" cy="3816429"/>
          </a:xfrm>
          <a:prstGeom prst="rect">
            <a:avLst/>
          </a:prstGeom>
          <a:noFill/>
        </p:spPr>
        <p:txBody>
          <a:bodyPr wrap="square">
            <a:spAutoFit/>
          </a:bodyPr>
          <a:lstStyle/>
          <a:p>
            <a:r>
              <a:rPr lang="en-GB"/>
              <a:t>	</a:t>
            </a:r>
          </a:p>
          <a:p>
            <a:r>
              <a:rPr lang="en-GB" sz="2800"/>
              <a:t>Village pond	</a:t>
            </a:r>
          </a:p>
          <a:p>
            <a:r>
              <a:rPr lang="en-GB" sz="2800"/>
              <a:t>Community garden/ food forest area	</a:t>
            </a:r>
          </a:p>
          <a:p>
            <a:r>
              <a:rPr lang="en-GB" sz="2800"/>
              <a:t>a forest garden </a:t>
            </a:r>
          </a:p>
          <a:p>
            <a:r>
              <a:rPr lang="en-GB" sz="2800"/>
              <a:t>Studio space/workshop for art works 	</a:t>
            </a:r>
          </a:p>
          <a:p>
            <a:r>
              <a:rPr lang="en-GB" sz="2800"/>
              <a:t>Community orchard. </a:t>
            </a:r>
          </a:p>
          <a:p>
            <a:r>
              <a:rPr lang="en-GB" sz="2800"/>
              <a:t>Adult gym equipment	</a:t>
            </a:r>
          </a:p>
          <a:p>
            <a:r>
              <a:rPr lang="en-GB" sz="2800"/>
              <a:t>A crop in the arable land space	</a:t>
            </a:r>
          </a:p>
          <a:p>
            <a:r>
              <a:rPr lang="en-GB" sz="2800"/>
              <a:t>Community orchard	</a:t>
            </a:r>
            <a:endParaRPr lang="en-GB" sz="2800" dirty="0"/>
          </a:p>
        </p:txBody>
      </p:sp>
    </p:spTree>
    <p:extLst>
      <p:ext uri="{BB962C8B-B14F-4D97-AF65-F5344CB8AC3E}">
        <p14:creationId xmlns:p14="http://schemas.microsoft.com/office/powerpoint/2010/main" val="258873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A33EC-5F5A-4E42-77F1-6F129117CFCD}"/>
              </a:ext>
            </a:extLst>
          </p:cNvPr>
          <p:cNvSpPr>
            <a:spLocks noGrp="1"/>
          </p:cNvSpPr>
          <p:nvPr>
            <p:ph type="title"/>
          </p:nvPr>
        </p:nvSpPr>
        <p:spPr/>
        <p:txBody>
          <a:bodyPr>
            <a:noAutofit/>
          </a:bodyPr>
          <a:lstStyle/>
          <a:p>
            <a:r>
              <a:rPr lang="en-GB" sz="3200" dirty="0"/>
              <a:t>A3. Take your top three facilities ranked from Question A2 - where would the best location for this facility be (greenfield site only)</a:t>
            </a:r>
          </a:p>
        </p:txBody>
      </p:sp>
      <p:pic>
        <p:nvPicPr>
          <p:cNvPr id="4" name="Picture 3">
            <a:extLst>
              <a:ext uri="{FF2B5EF4-FFF2-40B4-BE49-F238E27FC236}">
                <a16:creationId xmlns:a16="http://schemas.microsoft.com/office/drawing/2014/main" id="{4993DB72-05EE-7FFD-0916-9A2EE63D4A8B}"/>
              </a:ext>
            </a:extLst>
          </p:cNvPr>
          <p:cNvPicPr>
            <a:picLocks noChangeAspect="1"/>
          </p:cNvPicPr>
          <p:nvPr/>
        </p:nvPicPr>
        <p:blipFill>
          <a:blip r:embed="rId2"/>
          <a:stretch>
            <a:fillRect/>
          </a:stretch>
        </p:blipFill>
        <p:spPr>
          <a:xfrm>
            <a:off x="1072800" y="1741897"/>
            <a:ext cx="9252490" cy="4471424"/>
          </a:xfrm>
          <a:prstGeom prst="rect">
            <a:avLst/>
          </a:prstGeom>
        </p:spPr>
      </p:pic>
    </p:spTree>
    <p:extLst>
      <p:ext uri="{BB962C8B-B14F-4D97-AF65-F5344CB8AC3E}">
        <p14:creationId xmlns:p14="http://schemas.microsoft.com/office/powerpoint/2010/main" val="36657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A33EC-5F5A-4E42-77F1-6F129117CFCD}"/>
              </a:ext>
            </a:extLst>
          </p:cNvPr>
          <p:cNvSpPr>
            <a:spLocks noGrp="1"/>
          </p:cNvSpPr>
          <p:nvPr>
            <p:ph type="title"/>
          </p:nvPr>
        </p:nvSpPr>
        <p:spPr/>
        <p:txBody>
          <a:bodyPr>
            <a:noAutofit/>
          </a:bodyPr>
          <a:lstStyle/>
          <a:p>
            <a:r>
              <a:rPr lang="en-GB" sz="3200" dirty="0"/>
              <a:t>A3. Take your top three facilities ranked from Question A2 - where would the best location for this facility be (greenfield site only)</a:t>
            </a:r>
          </a:p>
        </p:txBody>
      </p:sp>
      <p:graphicFrame>
        <p:nvGraphicFramePr>
          <p:cNvPr id="3" name="Chart 2">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017413351"/>
              </p:ext>
            </p:extLst>
          </p:nvPr>
        </p:nvGraphicFramePr>
        <p:xfrm>
          <a:off x="1805276" y="1565093"/>
          <a:ext cx="8956800" cy="52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300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6F69-3780-D97B-C450-D6E05B0BEB62}"/>
              </a:ext>
            </a:extLst>
          </p:cNvPr>
          <p:cNvSpPr>
            <a:spLocks noGrp="1"/>
          </p:cNvSpPr>
          <p:nvPr>
            <p:ph type="title"/>
          </p:nvPr>
        </p:nvSpPr>
        <p:spPr/>
        <p:txBody>
          <a:bodyPr/>
          <a:lstStyle/>
          <a:p>
            <a:r>
              <a:rPr lang="en-GB" dirty="0"/>
              <a:t>Comments (extracts)</a:t>
            </a:r>
          </a:p>
        </p:txBody>
      </p:sp>
      <p:sp>
        <p:nvSpPr>
          <p:cNvPr id="7" name="TextBox 6">
            <a:extLst>
              <a:ext uri="{FF2B5EF4-FFF2-40B4-BE49-F238E27FC236}">
                <a16:creationId xmlns:a16="http://schemas.microsoft.com/office/drawing/2014/main" id="{D06484FE-0A83-B3B7-D32D-9F9BD9A6985C}"/>
              </a:ext>
            </a:extLst>
          </p:cNvPr>
          <p:cNvSpPr txBox="1"/>
          <p:nvPr/>
        </p:nvSpPr>
        <p:spPr>
          <a:xfrm>
            <a:off x="1378857" y="1847802"/>
            <a:ext cx="9710057" cy="4031873"/>
          </a:xfrm>
          <a:prstGeom prst="rect">
            <a:avLst/>
          </a:prstGeom>
          <a:noFill/>
        </p:spPr>
        <p:txBody>
          <a:bodyPr wrap="square">
            <a:spAutoFit/>
          </a:bodyPr>
          <a:lstStyle/>
          <a:p>
            <a:pPr>
              <a:spcBef>
                <a:spcPts val="600"/>
              </a:spcBef>
            </a:pPr>
            <a:r>
              <a:rPr lang="en-GB" sz="2400" i="1" dirty="0"/>
              <a:t>“Shop and village hall would be best on brownfield site”</a:t>
            </a:r>
          </a:p>
          <a:p>
            <a:pPr>
              <a:spcBef>
                <a:spcPts val="600"/>
              </a:spcBef>
            </a:pPr>
            <a:r>
              <a:rPr lang="en-GB" sz="2400" i="1" dirty="0"/>
              <a:t>“Village Hall will provide changing rooms and toilets for all”</a:t>
            </a:r>
          </a:p>
          <a:p>
            <a:pPr>
              <a:spcBef>
                <a:spcPts val="600"/>
              </a:spcBef>
            </a:pPr>
            <a:r>
              <a:rPr lang="en-GB" sz="2400" i="1" dirty="0"/>
              <a:t>“A village hall as close to the heart of the village “</a:t>
            </a:r>
          </a:p>
          <a:p>
            <a:pPr>
              <a:spcBef>
                <a:spcPts val="600"/>
              </a:spcBef>
            </a:pPr>
            <a:r>
              <a:rPr lang="en-GB" sz="2400" i="1" dirty="0"/>
              <a:t>“playing fields can build their own toilets on the playing field itself “</a:t>
            </a:r>
          </a:p>
          <a:p>
            <a:pPr>
              <a:spcBef>
                <a:spcPts val="600"/>
              </a:spcBef>
            </a:pPr>
            <a:r>
              <a:rPr lang="en-GB" sz="2400" i="1" dirty="0"/>
              <a:t>“All depends on provision and placement of a safe crossing on the A371. “</a:t>
            </a:r>
          </a:p>
          <a:p>
            <a:pPr>
              <a:spcBef>
                <a:spcPts val="600"/>
              </a:spcBef>
            </a:pPr>
            <a:r>
              <a:rPr lang="en-GB" sz="2400" i="1" dirty="0"/>
              <a:t>“Having an opportunity for the community to discuss “</a:t>
            </a:r>
          </a:p>
          <a:p>
            <a:pPr>
              <a:spcBef>
                <a:spcPts val="600"/>
              </a:spcBef>
            </a:pPr>
            <a:r>
              <a:rPr lang="en-GB" sz="2400" i="1" dirty="0"/>
              <a:t>“Important that a new village hall has car parking attached. “</a:t>
            </a:r>
          </a:p>
          <a:p>
            <a:pPr>
              <a:spcBef>
                <a:spcPts val="600"/>
              </a:spcBef>
            </a:pPr>
            <a:r>
              <a:rPr lang="en-GB" sz="2400" i="1" dirty="0"/>
              <a:t>“Provision of parking would solve a problem with village centre. “</a:t>
            </a:r>
          </a:p>
          <a:p>
            <a:pPr>
              <a:spcBef>
                <a:spcPts val="600"/>
              </a:spcBef>
            </a:pPr>
            <a:r>
              <a:rPr lang="en-GB" sz="2400" i="1" dirty="0"/>
              <a:t>“New shop should be allocated in court farm court yard at the top”</a:t>
            </a:r>
          </a:p>
        </p:txBody>
      </p:sp>
    </p:spTree>
    <p:extLst>
      <p:ext uri="{BB962C8B-B14F-4D97-AF65-F5344CB8AC3E}">
        <p14:creationId xmlns:p14="http://schemas.microsoft.com/office/powerpoint/2010/main" val="873688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625</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Future Village Facilities Preferences</vt:lpstr>
      <vt:lpstr>Respondent profile</vt:lpstr>
      <vt:lpstr>Part A - Possible Community Space on land south of Roughmoor Lane</vt:lpstr>
      <vt:lpstr>PowerPoint Presentation</vt:lpstr>
      <vt:lpstr>PowerPoint Presentation</vt:lpstr>
      <vt:lpstr>“Other”</vt:lpstr>
      <vt:lpstr>A3. Take your top three facilities ranked from Question A2 - where would the best location for this facility be (greenfield site only)</vt:lpstr>
      <vt:lpstr>A3. Take your top three facilities ranked from Question A2 - where would the best location for this facility be (greenfield site only)</vt:lpstr>
      <vt:lpstr>Comments (extracts)</vt:lpstr>
      <vt:lpstr>Part B - Planning village facilities over the next 10-15 years</vt:lpstr>
      <vt:lpstr>B2 Looking 10-15 years ahead how well suited are the current village shop and post office facilities ?</vt:lpstr>
      <vt:lpstr>PowerPoint Presentation</vt:lpstr>
      <vt:lpstr>B6. Thinking about what additional facilities the village should be seeking to develop over the next 15 years. Please rank the following in order of priority with most important at the top.</vt:lpstr>
      <vt:lpstr>B7. Preferred locations  - existing and potential facilities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Which existing or some possible new facilities should be considered for location on the greenfield area identified?</dc:title>
  <dc:creator>Chris Langdon</dc:creator>
  <cp:lastModifiedBy>Chris Langdon</cp:lastModifiedBy>
  <cp:revision>8</cp:revision>
  <cp:lastPrinted>2023-11-08T18:15:00Z</cp:lastPrinted>
  <dcterms:created xsi:type="dcterms:W3CDTF">2023-10-23T21:33:30Z</dcterms:created>
  <dcterms:modified xsi:type="dcterms:W3CDTF">2023-11-09T12:19:27Z</dcterms:modified>
</cp:coreProperties>
</file>